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62" r:id="rId3"/>
    <p:sldId id="257" r:id="rId4"/>
    <p:sldId id="256" r:id="rId5"/>
    <p:sldId id="259" r:id="rId6"/>
    <p:sldId id="263" r:id="rId7"/>
    <p:sldId id="260" r:id="rId8"/>
    <p:sldId id="258"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9" autoAdjust="0"/>
    <p:restoredTop sz="94660"/>
  </p:normalViewPr>
  <p:slideViewPr>
    <p:cSldViewPr snapToGrid="0">
      <p:cViewPr varScale="1">
        <p:scale>
          <a:sx n="72" d="100"/>
          <a:sy n="72" d="100"/>
        </p:scale>
        <p:origin x="180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2C7B6A-8190-4770-9089-60B71ED0ECC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3BB197C-9C08-46E8-AEBA-9676A372610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CD0EC53-7C01-4F99-B41D-37ECC4359137}"/>
              </a:ext>
            </a:extLst>
          </p:cNvPr>
          <p:cNvSpPr>
            <a:spLocks noGrp="1"/>
          </p:cNvSpPr>
          <p:nvPr>
            <p:ph type="dt" sz="half" idx="10"/>
          </p:nvPr>
        </p:nvSpPr>
        <p:spPr/>
        <p:txBody>
          <a:bodyPr/>
          <a:lstStyle/>
          <a:p>
            <a:fld id="{7F473074-1B46-45E9-AF64-CE0EDB9615D5}" type="datetimeFigureOut">
              <a:rPr lang="en-US" smtClean="0"/>
              <a:t>5/26/2019</a:t>
            </a:fld>
            <a:endParaRPr lang="en-US"/>
          </a:p>
        </p:txBody>
      </p:sp>
      <p:sp>
        <p:nvSpPr>
          <p:cNvPr id="5" name="Footer Placeholder 4">
            <a:extLst>
              <a:ext uri="{FF2B5EF4-FFF2-40B4-BE49-F238E27FC236}">
                <a16:creationId xmlns:a16="http://schemas.microsoft.com/office/drawing/2014/main" id="{5E6FCD3E-BB8B-4552-93D8-EED83E3F1B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7D9D5D-6AA7-446B-9262-3548812D7956}"/>
              </a:ext>
            </a:extLst>
          </p:cNvPr>
          <p:cNvSpPr>
            <a:spLocks noGrp="1"/>
          </p:cNvSpPr>
          <p:nvPr>
            <p:ph type="sldNum" sz="quarter" idx="12"/>
          </p:nvPr>
        </p:nvSpPr>
        <p:spPr/>
        <p:txBody>
          <a:bodyPr/>
          <a:lstStyle/>
          <a:p>
            <a:fld id="{F1771362-B11A-456D-B14A-3961B8B9AECA}" type="slidenum">
              <a:rPr lang="en-US" smtClean="0"/>
              <a:t>‹#›</a:t>
            </a:fld>
            <a:endParaRPr lang="en-US"/>
          </a:p>
        </p:txBody>
      </p:sp>
    </p:spTree>
    <p:extLst>
      <p:ext uri="{BB962C8B-B14F-4D97-AF65-F5344CB8AC3E}">
        <p14:creationId xmlns:p14="http://schemas.microsoft.com/office/powerpoint/2010/main" val="38035651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B4FCD9-351D-405B-860F-E80C4A01FCA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F60100C-D277-486A-8926-3962A20A96F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C4C03B-644C-4E21-8425-8A7ECE77F4D7}"/>
              </a:ext>
            </a:extLst>
          </p:cNvPr>
          <p:cNvSpPr>
            <a:spLocks noGrp="1"/>
          </p:cNvSpPr>
          <p:nvPr>
            <p:ph type="dt" sz="half" idx="10"/>
          </p:nvPr>
        </p:nvSpPr>
        <p:spPr/>
        <p:txBody>
          <a:bodyPr/>
          <a:lstStyle/>
          <a:p>
            <a:fld id="{7F473074-1B46-45E9-AF64-CE0EDB9615D5}" type="datetimeFigureOut">
              <a:rPr lang="en-US" smtClean="0"/>
              <a:t>5/26/2019</a:t>
            </a:fld>
            <a:endParaRPr lang="en-US"/>
          </a:p>
        </p:txBody>
      </p:sp>
      <p:sp>
        <p:nvSpPr>
          <p:cNvPr id="5" name="Footer Placeholder 4">
            <a:extLst>
              <a:ext uri="{FF2B5EF4-FFF2-40B4-BE49-F238E27FC236}">
                <a16:creationId xmlns:a16="http://schemas.microsoft.com/office/drawing/2014/main" id="{A8480D31-7F21-4A7F-B1D2-F778F342E4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ACEBCF-8ACD-4817-B2AC-29002012F5D0}"/>
              </a:ext>
            </a:extLst>
          </p:cNvPr>
          <p:cNvSpPr>
            <a:spLocks noGrp="1"/>
          </p:cNvSpPr>
          <p:nvPr>
            <p:ph type="sldNum" sz="quarter" idx="12"/>
          </p:nvPr>
        </p:nvSpPr>
        <p:spPr/>
        <p:txBody>
          <a:bodyPr/>
          <a:lstStyle/>
          <a:p>
            <a:fld id="{F1771362-B11A-456D-B14A-3961B8B9AECA}" type="slidenum">
              <a:rPr lang="en-US" smtClean="0"/>
              <a:t>‹#›</a:t>
            </a:fld>
            <a:endParaRPr lang="en-US"/>
          </a:p>
        </p:txBody>
      </p:sp>
    </p:spTree>
    <p:extLst>
      <p:ext uri="{BB962C8B-B14F-4D97-AF65-F5344CB8AC3E}">
        <p14:creationId xmlns:p14="http://schemas.microsoft.com/office/powerpoint/2010/main" val="11157004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874A71-6B46-4F61-A149-DE879CEE7A8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CF97559-0019-4854-84F3-CA736BBB59A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FB51D5-1517-4BCF-BE6E-8560F9FEA54D}"/>
              </a:ext>
            </a:extLst>
          </p:cNvPr>
          <p:cNvSpPr>
            <a:spLocks noGrp="1"/>
          </p:cNvSpPr>
          <p:nvPr>
            <p:ph type="dt" sz="half" idx="10"/>
          </p:nvPr>
        </p:nvSpPr>
        <p:spPr/>
        <p:txBody>
          <a:bodyPr/>
          <a:lstStyle/>
          <a:p>
            <a:fld id="{7F473074-1B46-45E9-AF64-CE0EDB9615D5}" type="datetimeFigureOut">
              <a:rPr lang="en-US" smtClean="0"/>
              <a:t>5/26/2019</a:t>
            </a:fld>
            <a:endParaRPr lang="en-US"/>
          </a:p>
        </p:txBody>
      </p:sp>
      <p:sp>
        <p:nvSpPr>
          <p:cNvPr id="5" name="Footer Placeholder 4">
            <a:extLst>
              <a:ext uri="{FF2B5EF4-FFF2-40B4-BE49-F238E27FC236}">
                <a16:creationId xmlns:a16="http://schemas.microsoft.com/office/drawing/2014/main" id="{979EC966-9AF5-4303-B3B4-67019E8D58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99A13C-2527-46BC-99ED-952F146A7673}"/>
              </a:ext>
            </a:extLst>
          </p:cNvPr>
          <p:cNvSpPr>
            <a:spLocks noGrp="1"/>
          </p:cNvSpPr>
          <p:nvPr>
            <p:ph type="sldNum" sz="quarter" idx="12"/>
          </p:nvPr>
        </p:nvSpPr>
        <p:spPr/>
        <p:txBody>
          <a:bodyPr/>
          <a:lstStyle/>
          <a:p>
            <a:fld id="{F1771362-B11A-456D-B14A-3961B8B9AECA}" type="slidenum">
              <a:rPr lang="en-US" smtClean="0"/>
              <a:t>‹#›</a:t>
            </a:fld>
            <a:endParaRPr lang="en-US"/>
          </a:p>
        </p:txBody>
      </p:sp>
    </p:spTree>
    <p:extLst>
      <p:ext uri="{BB962C8B-B14F-4D97-AF65-F5344CB8AC3E}">
        <p14:creationId xmlns:p14="http://schemas.microsoft.com/office/powerpoint/2010/main" val="1755337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041C7-7E10-4554-B8ED-F6D25930504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C01FD29-B570-451E-AD26-25820EC6E13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916371-DFAB-48AD-8BF0-FBEF47CCD0E2}"/>
              </a:ext>
            </a:extLst>
          </p:cNvPr>
          <p:cNvSpPr>
            <a:spLocks noGrp="1"/>
          </p:cNvSpPr>
          <p:nvPr>
            <p:ph type="dt" sz="half" idx="10"/>
          </p:nvPr>
        </p:nvSpPr>
        <p:spPr/>
        <p:txBody>
          <a:bodyPr/>
          <a:lstStyle/>
          <a:p>
            <a:fld id="{7F473074-1B46-45E9-AF64-CE0EDB9615D5}" type="datetimeFigureOut">
              <a:rPr lang="en-US" smtClean="0"/>
              <a:t>5/26/2019</a:t>
            </a:fld>
            <a:endParaRPr lang="en-US"/>
          </a:p>
        </p:txBody>
      </p:sp>
      <p:sp>
        <p:nvSpPr>
          <p:cNvPr id="5" name="Footer Placeholder 4">
            <a:extLst>
              <a:ext uri="{FF2B5EF4-FFF2-40B4-BE49-F238E27FC236}">
                <a16:creationId xmlns:a16="http://schemas.microsoft.com/office/drawing/2014/main" id="{25E9D65B-D5E1-49F7-B391-2B94034D3A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5B3F0B1-CDBA-4D10-A33B-88A09BDE55EC}"/>
              </a:ext>
            </a:extLst>
          </p:cNvPr>
          <p:cNvSpPr>
            <a:spLocks noGrp="1"/>
          </p:cNvSpPr>
          <p:nvPr>
            <p:ph type="sldNum" sz="quarter" idx="12"/>
          </p:nvPr>
        </p:nvSpPr>
        <p:spPr/>
        <p:txBody>
          <a:bodyPr/>
          <a:lstStyle/>
          <a:p>
            <a:fld id="{F1771362-B11A-456D-B14A-3961B8B9AECA}" type="slidenum">
              <a:rPr lang="en-US" smtClean="0"/>
              <a:t>‹#›</a:t>
            </a:fld>
            <a:endParaRPr lang="en-US"/>
          </a:p>
        </p:txBody>
      </p:sp>
    </p:spTree>
    <p:extLst>
      <p:ext uri="{BB962C8B-B14F-4D97-AF65-F5344CB8AC3E}">
        <p14:creationId xmlns:p14="http://schemas.microsoft.com/office/powerpoint/2010/main" val="21803955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74238-A622-4708-91B8-343BF2678A3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0D1CAF6-931A-4917-9852-2604FEB5196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53F8EF3-E5BC-41DC-9005-6E6F65C7CC61}"/>
              </a:ext>
            </a:extLst>
          </p:cNvPr>
          <p:cNvSpPr>
            <a:spLocks noGrp="1"/>
          </p:cNvSpPr>
          <p:nvPr>
            <p:ph type="dt" sz="half" idx="10"/>
          </p:nvPr>
        </p:nvSpPr>
        <p:spPr/>
        <p:txBody>
          <a:bodyPr/>
          <a:lstStyle/>
          <a:p>
            <a:fld id="{7F473074-1B46-45E9-AF64-CE0EDB9615D5}" type="datetimeFigureOut">
              <a:rPr lang="en-US" smtClean="0"/>
              <a:t>5/26/2019</a:t>
            </a:fld>
            <a:endParaRPr lang="en-US"/>
          </a:p>
        </p:txBody>
      </p:sp>
      <p:sp>
        <p:nvSpPr>
          <p:cNvPr id="5" name="Footer Placeholder 4">
            <a:extLst>
              <a:ext uri="{FF2B5EF4-FFF2-40B4-BE49-F238E27FC236}">
                <a16:creationId xmlns:a16="http://schemas.microsoft.com/office/drawing/2014/main" id="{CF4AD7FC-A113-443B-A768-57C989449E3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A65DA4-DB2A-4594-B8CC-052319EAE8F4}"/>
              </a:ext>
            </a:extLst>
          </p:cNvPr>
          <p:cNvSpPr>
            <a:spLocks noGrp="1"/>
          </p:cNvSpPr>
          <p:nvPr>
            <p:ph type="sldNum" sz="quarter" idx="12"/>
          </p:nvPr>
        </p:nvSpPr>
        <p:spPr/>
        <p:txBody>
          <a:bodyPr/>
          <a:lstStyle/>
          <a:p>
            <a:fld id="{F1771362-B11A-456D-B14A-3961B8B9AECA}" type="slidenum">
              <a:rPr lang="en-US" smtClean="0"/>
              <a:t>‹#›</a:t>
            </a:fld>
            <a:endParaRPr lang="en-US"/>
          </a:p>
        </p:txBody>
      </p:sp>
    </p:spTree>
    <p:extLst>
      <p:ext uri="{BB962C8B-B14F-4D97-AF65-F5344CB8AC3E}">
        <p14:creationId xmlns:p14="http://schemas.microsoft.com/office/powerpoint/2010/main" val="3457338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5857D-243D-4926-9EB1-2D329266381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D8A28FE-A1D6-45CC-A933-2B0DFBE1924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E545A77-E03A-4ACC-B5FF-F76B93E0D92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250E0F2-7B84-4013-A3F5-8B2F16F355AD}"/>
              </a:ext>
            </a:extLst>
          </p:cNvPr>
          <p:cNvSpPr>
            <a:spLocks noGrp="1"/>
          </p:cNvSpPr>
          <p:nvPr>
            <p:ph type="dt" sz="half" idx="10"/>
          </p:nvPr>
        </p:nvSpPr>
        <p:spPr/>
        <p:txBody>
          <a:bodyPr/>
          <a:lstStyle/>
          <a:p>
            <a:fld id="{7F473074-1B46-45E9-AF64-CE0EDB9615D5}" type="datetimeFigureOut">
              <a:rPr lang="en-US" smtClean="0"/>
              <a:t>5/26/2019</a:t>
            </a:fld>
            <a:endParaRPr lang="en-US"/>
          </a:p>
        </p:txBody>
      </p:sp>
      <p:sp>
        <p:nvSpPr>
          <p:cNvPr id="6" name="Footer Placeholder 5">
            <a:extLst>
              <a:ext uri="{FF2B5EF4-FFF2-40B4-BE49-F238E27FC236}">
                <a16:creationId xmlns:a16="http://schemas.microsoft.com/office/drawing/2014/main" id="{20D0D18E-B83E-44DB-B88A-3BA1A87BA3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F89386F-9126-4F55-8D62-455CDAFD4BF9}"/>
              </a:ext>
            </a:extLst>
          </p:cNvPr>
          <p:cNvSpPr>
            <a:spLocks noGrp="1"/>
          </p:cNvSpPr>
          <p:nvPr>
            <p:ph type="sldNum" sz="quarter" idx="12"/>
          </p:nvPr>
        </p:nvSpPr>
        <p:spPr/>
        <p:txBody>
          <a:bodyPr/>
          <a:lstStyle/>
          <a:p>
            <a:fld id="{F1771362-B11A-456D-B14A-3961B8B9AECA}" type="slidenum">
              <a:rPr lang="en-US" smtClean="0"/>
              <a:t>‹#›</a:t>
            </a:fld>
            <a:endParaRPr lang="en-US"/>
          </a:p>
        </p:txBody>
      </p:sp>
    </p:spTree>
    <p:extLst>
      <p:ext uri="{BB962C8B-B14F-4D97-AF65-F5344CB8AC3E}">
        <p14:creationId xmlns:p14="http://schemas.microsoft.com/office/powerpoint/2010/main" val="4126030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FD504-DF7D-4FB4-9079-D7EA7E989C3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ABECDBA-67AF-4A55-AB12-12619448092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6BAE5D0-59DB-4943-8746-FE97C823D10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A042F7D-1FDE-428D-92CD-2AEBE6CF1AB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9081DDC-8529-415B-A302-E5B69545CAC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E54C807-72E5-4398-9619-84E65828F55E}"/>
              </a:ext>
            </a:extLst>
          </p:cNvPr>
          <p:cNvSpPr>
            <a:spLocks noGrp="1"/>
          </p:cNvSpPr>
          <p:nvPr>
            <p:ph type="dt" sz="half" idx="10"/>
          </p:nvPr>
        </p:nvSpPr>
        <p:spPr/>
        <p:txBody>
          <a:bodyPr/>
          <a:lstStyle/>
          <a:p>
            <a:fld id="{7F473074-1B46-45E9-AF64-CE0EDB9615D5}" type="datetimeFigureOut">
              <a:rPr lang="en-US" smtClean="0"/>
              <a:t>5/26/2019</a:t>
            </a:fld>
            <a:endParaRPr lang="en-US"/>
          </a:p>
        </p:txBody>
      </p:sp>
      <p:sp>
        <p:nvSpPr>
          <p:cNvPr id="8" name="Footer Placeholder 7">
            <a:extLst>
              <a:ext uri="{FF2B5EF4-FFF2-40B4-BE49-F238E27FC236}">
                <a16:creationId xmlns:a16="http://schemas.microsoft.com/office/drawing/2014/main" id="{D09DA18A-4CCC-4F63-9A71-B2522F01231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D44D7A-5330-43AB-BDD7-DC1997763AC1}"/>
              </a:ext>
            </a:extLst>
          </p:cNvPr>
          <p:cNvSpPr>
            <a:spLocks noGrp="1"/>
          </p:cNvSpPr>
          <p:nvPr>
            <p:ph type="sldNum" sz="quarter" idx="12"/>
          </p:nvPr>
        </p:nvSpPr>
        <p:spPr/>
        <p:txBody>
          <a:bodyPr/>
          <a:lstStyle/>
          <a:p>
            <a:fld id="{F1771362-B11A-456D-B14A-3961B8B9AECA}" type="slidenum">
              <a:rPr lang="en-US" smtClean="0"/>
              <a:t>‹#›</a:t>
            </a:fld>
            <a:endParaRPr lang="en-US"/>
          </a:p>
        </p:txBody>
      </p:sp>
    </p:spTree>
    <p:extLst>
      <p:ext uri="{BB962C8B-B14F-4D97-AF65-F5344CB8AC3E}">
        <p14:creationId xmlns:p14="http://schemas.microsoft.com/office/powerpoint/2010/main" val="27591768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0E299-71D8-40D1-A995-D8AB269AE24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753C43C-059A-4FD0-BFE6-CC6E0FB454F5}"/>
              </a:ext>
            </a:extLst>
          </p:cNvPr>
          <p:cNvSpPr>
            <a:spLocks noGrp="1"/>
          </p:cNvSpPr>
          <p:nvPr>
            <p:ph type="dt" sz="half" idx="10"/>
          </p:nvPr>
        </p:nvSpPr>
        <p:spPr/>
        <p:txBody>
          <a:bodyPr/>
          <a:lstStyle/>
          <a:p>
            <a:fld id="{7F473074-1B46-45E9-AF64-CE0EDB9615D5}" type="datetimeFigureOut">
              <a:rPr lang="en-US" smtClean="0"/>
              <a:t>5/26/2019</a:t>
            </a:fld>
            <a:endParaRPr lang="en-US"/>
          </a:p>
        </p:txBody>
      </p:sp>
      <p:sp>
        <p:nvSpPr>
          <p:cNvPr id="4" name="Footer Placeholder 3">
            <a:extLst>
              <a:ext uri="{FF2B5EF4-FFF2-40B4-BE49-F238E27FC236}">
                <a16:creationId xmlns:a16="http://schemas.microsoft.com/office/drawing/2014/main" id="{EDB0531D-5583-41AB-8061-A7D7F10B5C2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902CFEC-E4CB-4483-8944-DE8C4C634648}"/>
              </a:ext>
            </a:extLst>
          </p:cNvPr>
          <p:cNvSpPr>
            <a:spLocks noGrp="1"/>
          </p:cNvSpPr>
          <p:nvPr>
            <p:ph type="sldNum" sz="quarter" idx="12"/>
          </p:nvPr>
        </p:nvSpPr>
        <p:spPr/>
        <p:txBody>
          <a:bodyPr/>
          <a:lstStyle/>
          <a:p>
            <a:fld id="{F1771362-B11A-456D-B14A-3961B8B9AECA}" type="slidenum">
              <a:rPr lang="en-US" smtClean="0"/>
              <a:t>‹#›</a:t>
            </a:fld>
            <a:endParaRPr lang="en-US"/>
          </a:p>
        </p:txBody>
      </p:sp>
    </p:spTree>
    <p:extLst>
      <p:ext uri="{BB962C8B-B14F-4D97-AF65-F5344CB8AC3E}">
        <p14:creationId xmlns:p14="http://schemas.microsoft.com/office/powerpoint/2010/main" val="1109332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345469B-6201-4342-8790-D73E26BB3123}"/>
              </a:ext>
            </a:extLst>
          </p:cNvPr>
          <p:cNvSpPr>
            <a:spLocks noGrp="1"/>
          </p:cNvSpPr>
          <p:nvPr>
            <p:ph type="dt" sz="half" idx="10"/>
          </p:nvPr>
        </p:nvSpPr>
        <p:spPr/>
        <p:txBody>
          <a:bodyPr/>
          <a:lstStyle/>
          <a:p>
            <a:fld id="{7F473074-1B46-45E9-AF64-CE0EDB9615D5}" type="datetimeFigureOut">
              <a:rPr lang="en-US" smtClean="0"/>
              <a:t>5/26/2019</a:t>
            </a:fld>
            <a:endParaRPr lang="en-US"/>
          </a:p>
        </p:txBody>
      </p:sp>
      <p:sp>
        <p:nvSpPr>
          <p:cNvPr id="3" name="Footer Placeholder 2">
            <a:extLst>
              <a:ext uri="{FF2B5EF4-FFF2-40B4-BE49-F238E27FC236}">
                <a16:creationId xmlns:a16="http://schemas.microsoft.com/office/drawing/2014/main" id="{A7C3ACCE-C4FB-4239-8775-6ACA02AB846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8BD026-B266-4A89-8169-E51742E312B9}"/>
              </a:ext>
            </a:extLst>
          </p:cNvPr>
          <p:cNvSpPr>
            <a:spLocks noGrp="1"/>
          </p:cNvSpPr>
          <p:nvPr>
            <p:ph type="sldNum" sz="quarter" idx="12"/>
          </p:nvPr>
        </p:nvSpPr>
        <p:spPr/>
        <p:txBody>
          <a:bodyPr/>
          <a:lstStyle/>
          <a:p>
            <a:fld id="{F1771362-B11A-456D-B14A-3961B8B9AECA}" type="slidenum">
              <a:rPr lang="en-US" smtClean="0"/>
              <a:t>‹#›</a:t>
            </a:fld>
            <a:endParaRPr lang="en-US"/>
          </a:p>
        </p:txBody>
      </p:sp>
    </p:spTree>
    <p:extLst>
      <p:ext uri="{BB962C8B-B14F-4D97-AF65-F5344CB8AC3E}">
        <p14:creationId xmlns:p14="http://schemas.microsoft.com/office/powerpoint/2010/main" val="19164413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11873-524D-47FC-8851-01BA99691D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961F75E-3967-4357-9B47-6E832723EAD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6BCB6B-50AB-4CE9-A0DB-5E718B4358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A618719-72F2-45CE-8D7F-27DBC2D979B1}"/>
              </a:ext>
            </a:extLst>
          </p:cNvPr>
          <p:cNvSpPr>
            <a:spLocks noGrp="1"/>
          </p:cNvSpPr>
          <p:nvPr>
            <p:ph type="dt" sz="half" idx="10"/>
          </p:nvPr>
        </p:nvSpPr>
        <p:spPr/>
        <p:txBody>
          <a:bodyPr/>
          <a:lstStyle/>
          <a:p>
            <a:fld id="{7F473074-1B46-45E9-AF64-CE0EDB9615D5}" type="datetimeFigureOut">
              <a:rPr lang="en-US" smtClean="0"/>
              <a:t>5/26/2019</a:t>
            </a:fld>
            <a:endParaRPr lang="en-US"/>
          </a:p>
        </p:txBody>
      </p:sp>
      <p:sp>
        <p:nvSpPr>
          <p:cNvPr id="6" name="Footer Placeholder 5">
            <a:extLst>
              <a:ext uri="{FF2B5EF4-FFF2-40B4-BE49-F238E27FC236}">
                <a16:creationId xmlns:a16="http://schemas.microsoft.com/office/drawing/2014/main" id="{AC9A673E-C577-4214-A204-6C70C7199E4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2E9DDB9-0F29-434E-B5CC-F488F8178DCA}"/>
              </a:ext>
            </a:extLst>
          </p:cNvPr>
          <p:cNvSpPr>
            <a:spLocks noGrp="1"/>
          </p:cNvSpPr>
          <p:nvPr>
            <p:ph type="sldNum" sz="quarter" idx="12"/>
          </p:nvPr>
        </p:nvSpPr>
        <p:spPr/>
        <p:txBody>
          <a:bodyPr/>
          <a:lstStyle/>
          <a:p>
            <a:fld id="{F1771362-B11A-456D-B14A-3961B8B9AECA}" type="slidenum">
              <a:rPr lang="en-US" smtClean="0"/>
              <a:t>‹#›</a:t>
            </a:fld>
            <a:endParaRPr lang="en-US"/>
          </a:p>
        </p:txBody>
      </p:sp>
    </p:spTree>
    <p:extLst>
      <p:ext uri="{BB962C8B-B14F-4D97-AF65-F5344CB8AC3E}">
        <p14:creationId xmlns:p14="http://schemas.microsoft.com/office/powerpoint/2010/main" val="2677555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8183B0-9CA2-4E12-B16A-F4B89A7935F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7EF27BE-697F-4B1C-B6F5-D1DB3E72F3C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E589755-C5BC-4297-AAF4-4B0C5AE818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CCF362C-D65C-4D95-89F5-6EDC684C5B4C}"/>
              </a:ext>
            </a:extLst>
          </p:cNvPr>
          <p:cNvSpPr>
            <a:spLocks noGrp="1"/>
          </p:cNvSpPr>
          <p:nvPr>
            <p:ph type="dt" sz="half" idx="10"/>
          </p:nvPr>
        </p:nvSpPr>
        <p:spPr/>
        <p:txBody>
          <a:bodyPr/>
          <a:lstStyle/>
          <a:p>
            <a:fld id="{7F473074-1B46-45E9-AF64-CE0EDB9615D5}" type="datetimeFigureOut">
              <a:rPr lang="en-US" smtClean="0"/>
              <a:t>5/26/2019</a:t>
            </a:fld>
            <a:endParaRPr lang="en-US"/>
          </a:p>
        </p:txBody>
      </p:sp>
      <p:sp>
        <p:nvSpPr>
          <p:cNvPr id="6" name="Footer Placeholder 5">
            <a:extLst>
              <a:ext uri="{FF2B5EF4-FFF2-40B4-BE49-F238E27FC236}">
                <a16:creationId xmlns:a16="http://schemas.microsoft.com/office/drawing/2014/main" id="{BC93C377-86D1-4BFC-967D-E154F71F2B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41E9B4A-A03F-42A3-B12E-E090D082AF39}"/>
              </a:ext>
            </a:extLst>
          </p:cNvPr>
          <p:cNvSpPr>
            <a:spLocks noGrp="1"/>
          </p:cNvSpPr>
          <p:nvPr>
            <p:ph type="sldNum" sz="quarter" idx="12"/>
          </p:nvPr>
        </p:nvSpPr>
        <p:spPr/>
        <p:txBody>
          <a:bodyPr/>
          <a:lstStyle/>
          <a:p>
            <a:fld id="{F1771362-B11A-456D-B14A-3961B8B9AECA}" type="slidenum">
              <a:rPr lang="en-US" smtClean="0"/>
              <a:t>‹#›</a:t>
            </a:fld>
            <a:endParaRPr lang="en-US"/>
          </a:p>
        </p:txBody>
      </p:sp>
    </p:spTree>
    <p:extLst>
      <p:ext uri="{BB962C8B-B14F-4D97-AF65-F5344CB8AC3E}">
        <p14:creationId xmlns:p14="http://schemas.microsoft.com/office/powerpoint/2010/main" val="32475910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110E63F-6ED3-4F49-9ACF-0B14A1C051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82CA6AF-4BE3-4241-9B54-1E99621B437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A3B9F5-54A6-4DCF-819C-2402FDD503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73074-1B46-45E9-AF64-CE0EDB9615D5}" type="datetimeFigureOut">
              <a:rPr lang="en-US" smtClean="0"/>
              <a:t>5/26/2019</a:t>
            </a:fld>
            <a:endParaRPr lang="en-US"/>
          </a:p>
        </p:txBody>
      </p:sp>
      <p:sp>
        <p:nvSpPr>
          <p:cNvPr id="5" name="Footer Placeholder 4">
            <a:extLst>
              <a:ext uri="{FF2B5EF4-FFF2-40B4-BE49-F238E27FC236}">
                <a16:creationId xmlns:a16="http://schemas.microsoft.com/office/drawing/2014/main" id="{D9686830-EE45-49CB-9C28-AE8301E1B5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0F6FA39-30CF-4795-923B-23AA80ED165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771362-B11A-456D-B14A-3961B8B9AECA}" type="slidenum">
              <a:rPr lang="en-US" smtClean="0"/>
              <a:t>‹#›</a:t>
            </a:fld>
            <a:endParaRPr lang="en-US"/>
          </a:p>
        </p:txBody>
      </p:sp>
    </p:spTree>
    <p:extLst>
      <p:ext uri="{BB962C8B-B14F-4D97-AF65-F5344CB8AC3E}">
        <p14:creationId xmlns:p14="http://schemas.microsoft.com/office/powerpoint/2010/main" val="20609383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upport@housingworks.net"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www.housingworks.net/"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0F2100-FF57-4108-958D-7F3A00CA0258}"/>
              </a:ext>
            </a:extLst>
          </p:cNvPr>
          <p:cNvSpPr>
            <a:spLocks noGrp="1"/>
          </p:cNvSpPr>
          <p:nvPr>
            <p:ph type="title"/>
          </p:nvPr>
        </p:nvSpPr>
        <p:spPr>
          <a:xfrm>
            <a:off x="291549" y="371061"/>
            <a:ext cx="11767930" cy="3057939"/>
          </a:xfrm>
        </p:spPr>
        <p:txBody>
          <a:bodyPr>
            <a:noAutofit/>
          </a:bodyPr>
          <a:lstStyle/>
          <a:p>
            <a:pPr algn="ctr"/>
            <a:r>
              <a:rPr lang="en-US" sz="3200" b="1" dirty="0"/>
              <a:t>What are the best programs to use when visiting HousingWorks.net? </a:t>
            </a:r>
            <a:br>
              <a:rPr lang="en-US" sz="3200" dirty="0"/>
            </a:br>
            <a:r>
              <a:rPr lang="en-US" sz="2400" dirty="0">
                <a:solidFill>
                  <a:srgbClr val="0070C0"/>
                </a:solidFill>
              </a:rPr>
              <a:t> </a:t>
            </a:r>
            <a:br>
              <a:rPr lang="en-US" sz="2400" dirty="0">
                <a:solidFill>
                  <a:srgbClr val="0070C0"/>
                </a:solidFill>
              </a:rPr>
            </a:br>
            <a:br>
              <a:rPr lang="en-US" sz="2400" dirty="0">
                <a:solidFill>
                  <a:srgbClr val="0070C0"/>
                </a:solidFill>
              </a:rPr>
            </a:br>
            <a:r>
              <a:rPr lang="en-US" sz="2400" b="1" dirty="0">
                <a:solidFill>
                  <a:srgbClr val="0070C0"/>
                </a:solidFill>
              </a:rPr>
              <a:t>See our recommendations on the next pages! </a:t>
            </a:r>
            <a:br>
              <a:rPr lang="en-US" sz="2400" b="1" dirty="0">
                <a:solidFill>
                  <a:srgbClr val="0070C0"/>
                </a:solidFill>
              </a:rPr>
            </a:br>
            <a:br>
              <a:rPr lang="en-US" sz="2400" b="1" dirty="0">
                <a:solidFill>
                  <a:srgbClr val="0070C0"/>
                </a:solidFill>
              </a:rPr>
            </a:br>
            <a:r>
              <a:rPr lang="en-US" sz="2400" b="1" dirty="0">
                <a:solidFill>
                  <a:srgbClr val="0070C0"/>
                </a:solidFill>
              </a:rPr>
              <a:t>The easiest way to use this document is to just print it out. It will use very little paper and ink.</a:t>
            </a:r>
            <a:br>
              <a:rPr lang="en-US" sz="2400" dirty="0">
                <a:solidFill>
                  <a:srgbClr val="0070C0"/>
                </a:solidFill>
              </a:rPr>
            </a:br>
            <a:br>
              <a:rPr lang="en-US" sz="2400" dirty="0">
                <a:solidFill>
                  <a:srgbClr val="0070C0"/>
                </a:solidFill>
              </a:rPr>
            </a:br>
            <a:endParaRPr lang="en-US" sz="2400" dirty="0"/>
          </a:p>
        </p:txBody>
      </p:sp>
      <p:pic>
        <p:nvPicPr>
          <p:cNvPr id="5" name="Picture 4">
            <a:extLst>
              <a:ext uri="{FF2B5EF4-FFF2-40B4-BE49-F238E27FC236}">
                <a16:creationId xmlns:a16="http://schemas.microsoft.com/office/drawing/2014/main" id="{2A650526-CF73-4D54-96CA-0A0013EF73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521" y="3282770"/>
            <a:ext cx="1295238" cy="771429"/>
          </a:xfrm>
          <a:prstGeom prst="rect">
            <a:avLst/>
          </a:prstGeom>
        </p:spPr>
      </p:pic>
      <p:sp>
        <p:nvSpPr>
          <p:cNvPr id="6" name="Content Placeholder 2">
            <a:extLst>
              <a:ext uri="{FF2B5EF4-FFF2-40B4-BE49-F238E27FC236}">
                <a16:creationId xmlns:a16="http://schemas.microsoft.com/office/drawing/2014/main" id="{96981676-F1D2-4105-BF2B-3E719C35E5C2}"/>
              </a:ext>
            </a:extLst>
          </p:cNvPr>
          <p:cNvSpPr txBox="1">
            <a:spLocks/>
          </p:cNvSpPr>
          <p:nvPr/>
        </p:nvSpPr>
        <p:spPr>
          <a:xfrm>
            <a:off x="1586787" y="3339548"/>
            <a:ext cx="5608820" cy="2942002"/>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nSpc>
                <a:spcPct val="120000"/>
              </a:lnSpc>
              <a:buNone/>
            </a:pPr>
            <a:r>
              <a:rPr lang="en-US" sz="1600" b="1" dirty="0">
                <a:solidFill>
                  <a:srgbClr val="0070C0"/>
                </a:solidFill>
              </a:rPr>
              <a:t>HousingWorks, Inc.</a:t>
            </a:r>
          </a:p>
          <a:p>
            <a:pPr marL="0" indent="0">
              <a:lnSpc>
                <a:spcPct val="120000"/>
              </a:lnSpc>
              <a:buNone/>
            </a:pPr>
            <a:r>
              <a:rPr lang="en-US" sz="1600" b="1" i="1" dirty="0">
                <a:solidFill>
                  <a:srgbClr val="0070C0"/>
                </a:solidFill>
              </a:rPr>
              <a:t>P.O. Box 231104</a:t>
            </a:r>
          </a:p>
          <a:p>
            <a:pPr marL="0" indent="0">
              <a:lnSpc>
                <a:spcPct val="120000"/>
              </a:lnSpc>
              <a:buNone/>
            </a:pPr>
            <a:r>
              <a:rPr lang="en-US" sz="1600" b="1" i="1" dirty="0">
                <a:solidFill>
                  <a:srgbClr val="0070C0"/>
                </a:solidFill>
              </a:rPr>
              <a:t>Boston, MA 02123-1104</a:t>
            </a:r>
          </a:p>
          <a:p>
            <a:pPr marL="0" indent="0">
              <a:lnSpc>
                <a:spcPct val="120000"/>
              </a:lnSpc>
              <a:buNone/>
            </a:pPr>
            <a:r>
              <a:rPr lang="en-US" sz="1600" b="1" i="1" dirty="0">
                <a:solidFill>
                  <a:srgbClr val="0070C0"/>
                </a:solidFill>
              </a:rPr>
              <a:t>617-504-0577</a:t>
            </a:r>
          </a:p>
          <a:p>
            <a:pPr marL="0" indent="0">
              <a:lnSpc>
                <a:spcPct val="120000"/>
              </a:lnSpc>
              <a:buNone/>
            </a:pPr>
            <a:r>
              <a:rPr lang="en-US" sz="1600" b="1" i="1" dirty="0">
                <a:solidFill>
                  <a:srgbClr val="0070C0"/>
                </a:solidFill>
              </a:rPr>
              <a:t>617-536-8561 fax</a:t>
            </a:r>
          </a:p>
          <a:p>
            <a:pPr marL="0" indent="0">
              <a:lnSpc>
                <a:spcPct val="120000"/>
              </a:lnSpc>
              <a:buNone/>
            </a:pPr>
            <a:r>
              <a:rPr lang="en-US" sz="1600" b="1" i="1" dirty="0">
                <a:solidFill>
                  <a:srgbClr val="0070C0"/>
                </a:solidFill>
                <a:hlinkClick r:id="rId3"/>
              </a:rPr>
              <a:t>support@housingworks.net</a:t>
            </a:r>
            <a:endParaRPr lang="en-US" sz="1600" b="1" i="1" dirty="0">
              <a:solidFill>
                <a:srgbClr val="0070C0"/>
              </a:solidFill>
            </a:endParaRPr>
          </a:p>
          <a:p>
            <a:pPr marL="0" indent="0">
              <a:lnSpc>
                <a:spcPct val="120000"/>
              </a:lnSpc>
              <a:buNone/>
            </a:pPr>
            <a:r>
              <a:rPr lang="en-US" sz="1600" b="1" i="1" dirty="0">
                <a:solidFill>
                  <a:srgbClr val="0070C0"/>
                </a:solidFill>
                <a:hlinkClick r:id="rId4"/>
              </a:rPr>
              <a:t>www.housingworks.net</a:t>
            </a:r>
            <a:r>
              <a:rPr lang="en-US" sz="1600" b="1" i="1" dirty="0">
                <a:solidFill>
                  <a:srgbClr val="0070C0"/>
                </a:solidFill>
              </a:rPr>
              <a:t> </a:t>
            </a:r>
            <a:endParaRPr lang="en-US" sz="1200" i="1" dirty="0">
              <a:solidFill>
                <a:srgbClr val="0070C0"/>
              </a:solidFill>
            </a:endParaRPr>
          </a:p>
        </p:txBody>
      </p:sp>
    </p:spTree>
    <p:extLst>
      <p:ext uri="{BB962C8B-B14F-4D97-AF65-F5344CB8AC3E}">
        <p14:creationId xmlns:p14="http://schemas.microsoft.com/office/powerpoint/2010/main" val="3203651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0F2100-FF57-4108-958D-7F3A00CA0258}"/>
              </a:ext>
            </a:extLst>
          </p:cNvPr>
          <p:cNvSpPr>
            <a:spLocks noGrp="1"/>
          </p:cNvSpPr>
          <p:nvPr>
            <p:ph type="title"/>
          </p:nvPr>
        </p:nvSpPr>
        <p:spPr>
          <a:xfrm>
            <a:off x="689113" y="365125"/>
            <a:ext cx="10664687" cy="6022423"/>
          </a:xfrm>
        </p:spPr>
        <p:txBody>
          <a:bodyPr>
            <a:noAutofit/>
          </a:bodyPr>
          <a:lstStyle/>
          <a:p>
            <a:r>
              <a:rPr lang="en-US" sz="3200" b="1" dirty="0"/>
              <a:t>PDF software (used to open all the Housing Applications)</a:t>
            </a:r>
            <a:br>
              <a:rPr lang="en-US" sz="3200" dirty="0"/>
            </a:br>
            <a:br>
              <a:rPr lang="en-US" sz="3200" dirty="0"/>
            </a:br>
            <a:r>
              <a:rPr lang="en-US" sz="2400" dirty="0">
                <a:solidFill>
                  <a:srgbClr val="0070C0"/>
                </a:solidFill>
              </a:rPr>
              <a:t>There are many free PDF programs, but we strongly recommend you always use Adobe acrobat Reader version 7 or later, to open all housing applications on HousingWorks.net.  </a:t>
            </a:r>
            <a:br>
              <a:rPr lang="en-US" sz="3200" dirty="0"/>
            </a:br>
            <a:br>
              <a:rPr lang="en-US" sz="3200" dirty="0"/>
            </a:br>
            <a:r>
              <a:rPr lang="en-US" sz="2400" dirty="0">
                <a:solidFill>
                  <a:srgbClr val="0070C0"/>
                </a:solidFill>
              </a:rPr>
              <a:t>There are two reasons for using Adobe PDF instead of any other PDF software.</a:t>
            </a:r>
            <a:br>
              <a:rPr lang="en-US" sz="3200" dirty="0"/>
            </a:br>
            <a:br>
              <a:rPr lang="en-US" sz="3200" dirty="0"/>
            </a:br>
            <a:r>
              <a:rPr lang="en-US" sz="2400" i="1" dirty="0"/>
              <a:t>1. Some other versions will change the layout of the text and make the applications print out in ugly or unusable ways. For instance, these other PDF programs may make the words larger, so that the application doesn’t print nicely, or takes extra pages.  </a:t>
            </a:r>
            <a:br>
              <a:rPr lang="en-US" sz="2400" i="1" dirty="0"/>
            </a:br>
            <a:br>
              <a:rPr lang="en-US" sz="2400" i="1" dirty="0"/>
            </a:br>
            <a:r>
              <a:rPr lang="en-US" sz="2400" i="1" dirty="0"/>
              <a:t>2. We have built in some special scripts that save you time when you type, and these special scripts only work if you use adobe PDF. For instance, most housing applications ask you to type today’s date on almost every page: if you use Adobe PDF, the date will already be entered on every required page.</a:t>
            </a:r>
          </a:p>
        </p:txBody>
      </p:sp>
      <p:sp>
        <p:nvSpPr>
          <p:cNvPr id="3" name="Rectangle 2">
            <a:extLst>
              <a:ext uri="{FF2B5EF4-FFF2-40B4-BE49-F238E27FC236}">
                <a16:creationId xmlns:a16="http://schemas.microsoft.com/office/drawing/2014/main" id="{129338BC-12D7-4AE2-9025-8878011C3F16}"/>
              </a:ext>
            </a:extLst>
          </p:cNvPr>
          <p:cNvSpPr/>
          <p:nvPr/>
        </p:nvSpPr>
        <p:spPr>
          <a:xfrm>
            <a:off x="9311701" y="6291602"/>
            <a:ext cx="1495922" cy="402546"/>
          </a:xfrm>
          <a:prstGeom prst="rect">
            <a:avLst/>
          </a:prstGeom>
        </p:spPr>
        <p:txBody>
          <a:bodyPr wrap="none">
            <a:spAutoFit/>
          </a:bodyPr>
          <a:lstStyle/>
          <a:p>
            <a:pPr>
              <a:lnSpc>
                <a:spcPct val="120000"/>
              </a:lnSpc>
            </a:pPr>
            <a:r>
              <a:rPr lang="en-US" b="1" i="1" dirty="0">
                <a:solidFill>
                  <a:srgbClr val="0070C0"/>
                </a:solidFill>
              </a:rPr>
              <a:t>617-504-0577</a:t>
            </a:r>
          </a:p>
        </p:txBody>
      </p:sp>
      <p:pic>
        <p:nvPicPr>
          <p:cNvPr id="4" name="Picture 3">
            <a:extLst>
              <a:ext uri="{FF2B5EF4-FFF2-40B4-BE49-F238E27FC236}">
                <a16:creationId xmlns:a16="http://schemas.microsoft.com/office/drawing/2014/main" id="{461D6215-B78C-4789-A4C6-D6E7C0410F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07623" y="6086571"/>
            <a:ext cx="1295238" cy="771429"/>
          </a:xfrm>
          <a:prstGeom prst="rect">
            <a:avLst/>
          </a:prstGeom>
        </p:spPr>
      </p:pic>
    </p:spTree>
    <p:extLst>
      <p:ext uri="{BB962C8B-B14F-4D97-AF65-F5344CB8AC3E}">
        <p14:creationId xmlns:p14="http://schemas.microsoft.com/office/powerpoint/2010/main" val="1477154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a:extLst>
              <a:ext uri="{FF2B5EF4-FFF2-40B4-BE49-F238E27FC236}">
                <a16:creationId xmlns:a16="http://schemas.microsoft.com/office/drawing/2014/main" id="{91B6EF9B-D4CE-4B6A-9B91-07C2E85ED936}"/>
              </a:ext>
            </a:extLst>
          </p:cNvPr>
          <p:cNvSpPr txBox="1">
            <a:spLocks/>
          </p:cNvSpPr>
          <p:nvPr/>
        </p:nvSpPr>
        <p:spPr>
          <a:xfrm>
            <a:off x="579779" y="1741207"/>
            <a:ext cx="11015873" cy="4267201"/>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000" dirty="0"/>
              <a:t>Browsers are the software you use to go onto the Internet. </a:t>
            </a:r>
          </a:p>
          <a:p>
            <a:endParaRPr lang="en-US" sz="2000" dirty="0"/>
          </a:p>
          <a:p>
            <a:r>
              <a:rPr lang="en-US" sz="2000" b="1" dirty="0"/>
              <a:t>Best to use Chrome or Firefox: </a:t>
            </a:r>
            <a:r>
              <a:rPr lang="en-US" sz="2000" dirty="0"/>
              <a:t>.  Often, you will already have one or the other of these browsers on your computer: you can recognize them by their icons, shown above at top.  If you don’t already have one of these on your computer, you should be able to download one or the other without getting administrative permission, because they are safe to use with confidential information. Just type “Google Chrome” or “Mozilla Firefox” in your search bar. Or call HousingWorks if you need help.</a:t>
            </a:r>
          </a:p>
          <a:p>
            <a:endParaRPr lang="en-US" sz="2000" dirty="0"/>
          </a:p>
          <a:p>
            <a:r>
              <a:rPr lang="en-US" sz="2000" dirty="0"/>
              <a:t>Don’t use </a:t>
            </a:r>
            <a:r>
              <a:rPr lang="en-US" sz="2000" b="1" dirty="0"/>
              <a:t>Internet Explorer </a:t>
            </a:r>
            <a:r>
              <a:rPr lang="en-US" sz="2000" dirty="0"/>
              <a:t>(the light blue “e”)  for any work involving confidential information (Social Security Numbers, Dates of Birth, Names, etc.) It is not safe because Microsoft quit providing significant support for it several years ago.</a:t>
            </a:r>
          </a:p>
          <a:p>
            <a:endParaRPr lang="en-US" sz="2000" dirty="0"/>
          </a:p>
          <a:p>
            <a:r>
              <a:rPr lang="en-US" sz="2000" b="1" dirty="0"/>
              <a:t>(Exception:  </a:t>
            </a:r>
            <a:r>
              <a:rPr lang="en-US" sz="2000" dirty="0"/>
              <a:t>If your agency is running a database that ONLY works with </a:t>
            </a:r>
            <a:r>
              <a:rPr lang="en-US" sz="2000" b="1" dirty="0"/>
              <a:t>Internet Explorer</a:t>
            </a:r>
            <a:r>
              <a:rPr lang="en-US" sz="2000" dirty="0"/>
              <a:t>, then keep using it. But do not use it for any other work that involves storing private information Or, you </a:t>
            </a:r>
            <a:r>
              <a:rPr lang="en-US" sz="2000" i="1" dirty="0"/>
              <a:t>may</a:t>
            </a:r>
            <a:r>
              <a:rPr lang="en-US" sz="2000" dirty="0"/>
              <a:t> be able to use Microsoft’s replacement for Internet Explorer. It is called “</a:t>
            </a:r>
            <a:r>
              <a:rPr lang="en-US" sz="2000" b="1" dirty="0"/>
              <a:t>Edge</a:t>
            </a:r>
            <a:r>
              <a:rPr lang="en-US" sz="2000" dirty="0"/>
              <a:t>”, but it is a low-feature browser and may not work on every page of our website.)</a:t>
            </a:r>
          </a:p>
          <a:p>
            <a:endParaRPr lang="en-US" sz="2000" dirty="0"/>
          </a:p>
          <a:p>
            <a:endParaRPr lang="en-US" sz="2000" dirty="0"/>
          </a:p>
          <a:p>
            <a:endParaRPr lang="en-US" sz="2000" dirty="0"/>
          </a:p>
          <a:p>
            <a:endParaRPr lang="en-US" sz="2000" dirty="0"/>
          </a:p>
          <a:p>
            <a:endParaRPr lang="en-US" sz="2000" dirty="0"/>
          </a:p>
        </p:txBody>
      </p:sp>
      <p:sp>
        <p:nvSpPr>
          <p:cNvPr id="10" name="Subtitle 2">
            <a:extLst>
              <a:ext uri="{FF2B5EF4-FFF2-40B4-BE49-F238E27FC236}">
                <a16:creationId xmlns:a16="http://schemas.microsoft.com/office/drawing/2014/main" id="{27E139CD-4263-4E4D-81B9-61B80F9C341F}"/>
              </a:ext>
            </a:extLst>
          </p:cNvPr>
          <p:cNvSpPr txBox="1">
            <a:spLocks/>
          </p:cNvSpPr>
          <p:nvPr/>
        </p:nvSpPr>
        <p:spPr>
          <a:xfrm>
            <a:off x="778561" y="251619"/>
            <a:ext cx="11015873" cy="50061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3200" b="1" dirty="0"/>
              <a:t>Browsers:  Google Chrome             or Mozilla (Firefox) </a:t>
            </a:r>
          </a:p>
        </p:txBody>
      </p:sp>
      <p:sp>
        <p:nvSpPr>
          <p:cNvPr id="5" name="Rectangle 4">
            <a:extLst>
              <a:ext uri="{FF2B5EF4-FFF2-40B4-BE49-F238E27FC236}">
                <a16:creationId xmlns:a16="http://schemas.microsoft.com/office/drawing/2014/main" id="{4DC12EE6-C65A-43DC-8172-E988E733DB47}"/>
              </a:ext>
            </a:extLst>
          </p:cNvPr>
          <p:cNvSpPr/>
          <p:nvPr/>
        </p:nvSpPr>
        <p:spPr>
          <a:xfrm>
            <a:off x="2650434" y="849592"/>
            <a:ext cx="9143999" cy="369332"/>
          </a:xfrm>
          <a:prstGeom prst="rect">
            <a:avLst/>
          </a:prstGeom>
        </p:spPr>
        <p:txBody>
          <a:bodyPr wrap="square">
            <a:spAutoFit/>
          </a:bodyPr>
          <a:lstStyle/>
          <a:p>
            <a:r>
              <a:rPr lang="en-US" b="1" dirty="0"/>
              <a:t>Please stop using </a:t>
            </a:r>
            <a:r>
              <a:rPr lang="en-US" b="1" u="sng" dirty="0"/>
              <a:t>Internet Explorer </a:t>
            </a:r>
            <a:r>
              <a:rPr lang="en-US" b="1" dirty="0"/>
              <a:t>because Microsoft  no longer guarantees that it is safe.</a:t>
            </a:r>
          </a:p>
        </p:txBody>
      </p:sp>
      <p:pic>
        <p:nvPicPr>
          <p:cNvPr id="12" name="Picture 11">
            <a:extLst>
              <a:ext uri="{FF2B5EF4-FFF2-40B4-BE49-F238E27FC236}">
                <a16:creationId xmlns:a16="http://schemas.microsoft.com/office/drawing/2014/main" id="{DDA69354-8C6B-485C-ACFE-05EAA6DAB1C6}"/>
              </a:ext>
            </a:extLst>
          </p:cNvPr>
          <p:cNvPicPr>
            <a:picLocks noChangeAspect="1"/>
          </p:cNvPicPr>
          <p:nvPr/>
        </p:nvPicPr>
        <p:blipFill rotWithShape="1">
          <a:blip r:embed="rId2"/>
          <a:srcRect l="31847" t="15613" r="33686" b="22057"/>
          <a:stretch/>
        </p:blipFill>
        <p:spPr>
          <a:xfrm>
            <a:off x="9743484" y="90631"/>
            <a:ext cx="778925" cy="763006"/>
          </a:xfrm>
          <a:prstGeom prst="rect">
            <a:avLst/>
          </a:prstGeom>
        </p:spPr>
      </p:pic>
      <p:pic>
        <p:nvPicPr>
          <p:cNvPr id="13" name="Picture 12">
            <a:extLst>
              <a:ext uri="{FF2B5EF4-FFF2-40B4-BE49-F238E27FC236}">
                <a16:creationId xmlns:a16="http://schemas.microsoft.com/office/drawing/2014/main" id="{30AB90B3-3CDC-4839-AF2E-DA126AFE4364}"/>
              </a:ext>
            </a:extLst>
          </p:cNvPr>
          <p:cNvPicPr>
            <a:picLocks noChangeAspect="1"/>
          </p:cNvPicPr>
          <p:nvPr/>
        </p:nvPicPr>
        <p:blipFill rotWithShape="1">
          <a:blip r:embed="rId3"/>
          <a:srcRect l="38044" t="43026" r="55109" b="44131"/>
          <a:stretch/>
        </p:blipFill>
        <p:spPr>
          <a:xfrm>
            <a:off x="5443345" y="14259"/>
            <a:ext cx="855733" cy="869316"/>
          </a:xfrm>
          <a:prstGeom prst="rect">
            <a:avLst/>
          </a:prstGeom>
        </p:spPr>
      </p:pic>
      <p:sp>
        <p:nvSpPr>
          <p:cNvPr id="14" name="Rectangle 13">
            <a:extLst>
              <a:ext uri="{FF2B5EF4-FFF2-40B4-BE49-F238E27FC236}">
                <a16:creationId xmlns:a16="http://schemas.microsoft.com/office/drawing/2014/main" id="{8059E433-ED02-443F-9454-214A2B12E614}"/>
              </a:ext>
            </a:extLst>
          </p:cNvPr>
          <p:cNvSpPr/>
          <p:nvPr/>
        </p:nvSpPr>
        <p:spPr>
          <a:xfrm>
            <a:off x="9311701" y="6291602"/>
            <a:ext cx="1495922" cy="402546"/>
          </a:xfrm>
          <a:prstGeom prst="rect">
            <a:avLst/>
          </a:prstGeom>
        </p:spPr>
        <p:txBody>
          <a:bodyPr wrap="none">
            <a:spAutoFit/>
          </a:bodyPr>
          <a:lstStyle/>
          <a:p>
            <a:pPr>
              <a:lnSpc>
                <a:spcPct val="120000"/>
              </a:lnSpc>
            </a:pPr>
            <a:r>
              <a:rPr lang="en-US" b="1" i="1" dirty="0">
                <a:solidFill>
                  <a:srgbClr val="0070C0"/>
                </a:solidFill>
              </a:rPr>
              <a:t>617-504-0577</a:t>
            </a:r>
          </a:p>
        </p:txBody>
      </p:sp>
      <p:pic>
        <p:nvPicPr>
          <p:cNvPr id="15" name="Picture 14">
            <a:extLst>
              <a:ext uri="{FF2B5EF4-FFF2-40B4-BE49-F238E27FC236}">
                <a16:creationId xmlns:a16="http://schemas.microsoft.com/office/drawing/2014/main" id="{8854F487-4D4A-48B4-BA00-D0BAB79C03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07623" y="6086571"/>
            <a:ext cx="1295238" cy="771429"/>
          </a:xfrm>
          <a:prstGeom prst="rect">
            <a:avLst/>
          </a:prstGeom>
        </p:spPr>
      </p:pic>
    </p:spTree>
    <p:extLst>
      <p:ext uri="{BB962C8B-B14F-4D97-AF65-F5344CB8AC3E}">
        <p14:creationId xmlns:p14="http://schemas.microsoft.com/office/powerpoint/2010/main" val="40051524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301389-A086-4744-9FB9-EA8DF72F3EFC}"/>
              </a:ext>
            </a:extLst>
          </p:cNvPr>
          <p:cNvSpPr>
            <a:spLocks noGrp="1"/>
          </p:cNvSpPr>
          <p:nvPr>
            <p:ph type="subTitle" idx="1"/>
          </p:nvPr>
        </p:nvSpPr>
        <p:spPr>
          <a:xfrm>
            <a:off x="424070" y="141943"/>
            <a:ext cx="10691188" cy="500614"/>
          </a:xfrm>
        </p:spPr>
        <p:txBody>
          <a:bodyPr>
            <a:noAutofit/>
          </a:bodyPr>
          <a:lstStyle/>
          <a:p>
            <a:pPr algn="l"/>
            <a:r>
              <a:rPr lang="en-US" sz="3200" b="1" dirty="0"/>
              <a:t>How to set up Adobe PDF with Mozilla (Firefox) = 2 slides</a:t>
            </a:r>
          </a:p>
        </p:txBody>
      </p:sp>
      <p:pic>
        <p:nvPicPr>
          <p:cNvPr id="5" name="Picture 4">
            <a:extLst>
              <a:ext uri="{FF2B5EF4-FFF2-40B4-BE49-F238E27FC236}">
                <a16:creationId xmlns:a16="http://schemas.microsoft.com/office/drawing/2014/main" id="{D1AB7A61-833B-4A86-9843-91EC2B27D935}"/>
              </a:ext>
            </a:extLst>
          </p:cNvPr>
          <p:cNvPicPr>
            <a:picLocks noChangeAspect="1"/>
          </p:cNvPicPr>
          <p:nvPr/>
        </p:nvPicPr>
        <p:blipFill rotWithShape="1">
          <a:blip r:embed="rId2"/>
          <a:srcRect l="85326" t="3055" b="38246"/>
          <a:stretch/>
        </p:blipFill>
        <p:spPr>
          <a:xfrm>
            <a:off x="756422" y="899399"/>
            <a:ext cx="2571983" cy="5572886"/>
          </a:xfrm>
          <a:prstGeom prst="rect">
            <a:avLst/>
          </a:prstGeom>
        </p:spPr>
      </p:pic>
      <p:sp>
        <p:nvSpPr>
          <p:cNvPr id="6" name="Subtitle 2">
            <a:extLst>
              <a:ext uri="{FF2B5EF4-FFF2-40B4-BE49-F238E27FC236}">
                <a16:creationId xmlns:a16="http://schemas.microsoft.com/office/drawing/2014/main" id="{033B56B1-EC4A-4376-AD17-CA4A3C4E72FF}"/>
              </a:ext>
            </a:extLst>
          </p:cNvPr>
          <p:cNvSpPr txBox="1">
            <a:spLocks/>
          </p:cNvSpPr>
          <p:nvPr/>
        </p:nvSpPr>
        <p:spPr>
          <a:xfrm>
            <a:off x="8357248" y="1585999"/>
            <a:ext cx="682488" cy="50061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a:solidFill>
                  <a:srgbClr val="FF0000"/>
                </a:solidFill>
              </a:rPr>
              <a:t>1</a:t>
            </a:r>
          </a:p>
        </p:txBody>
      </p:sp>
      <p:sp>
        <p:nvSpPr>
          <p:cNvPr id="12" name="Subtitle 2">
            <a:extLst>
              <a:ext uri="{FF2B5EF4-FFF2-40B4-BE49-F238E27FC236}">
                <a16:creationId xmlns:a16="http://schemas.microsoft.com/office/drawing/2014/main" id="{89830042-8979-4172-979F-0CF80E3522C7}"/>
              </a:ext>
            </a:extLst>
          </p:cNvPr>
          <p:cNvSpPr txBox="1">
            <a:spLocks/>
          </p:cNvSpPr>
          <p:nvPr/>
        </p:nvSpPr>
        <p:spPr>
          <a:xfrm>
            <a:off x="4520647" y="1118979"/>
            <a:ext cx="3601281" cy="462004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solidFill>
                  <a:srgbClr val="FF0000"/>
                </a:solidFill>
              </a:rPr>
              <a:t>Find these three links at extreme top right and click them</a:t>
            </a:r>
          </a:p>
          <a:p>
            <a:pPr algn="l"/>
            <a:endParaRPr lang="en-US" dirty="0">
              <a:solidFill>
                <a:srgbClr val="FF0000"/>
              </a:solidFill>
            </a:endParaRPr>
          </a:p>
          <a:p>
            <a:pPr algn="l"/>
            <a:r>
              <a:rPr lang="en-US" dirty="0">
                <a:solidFill>
                  <a:srgbClr val="FF0000"/>
                </a:solidFill>
              </a:rPr>
              <a:t>This will cause a menu to drop down. </a:t>
            </a:r>
          </a:p>
          <a:p>
            <a:pPr algn="l"/>
            <a:endParaRPr lang="en-US" dirty="0">
              <a:solidFill>
                <a:srgbClr val="FF0000"/>
              </a:solidFill>
            </a:endParaRPr>
          </a:p>
          <a:p>
            <a:pPr algn="l"/>
            <a:endParaRPr lang="en-US" dirty="0">
              <a:solidFill>
                <a:srgbClr val="FF0000"/>
              </a:solidFill>
            </a:endParaRPr>
          </a:p>
          <a:p>
            <a:pPr algn="l"/>
            <a:r>
              <a:rPr lang="en-US" dirty="0">
                <a:solidFill>
                  <a:srgbClr val="FF0000"/>
                </a:solidFill>
              </a:rPr>
              <a:t>Click on “Options”</a:t>
            </a:r>
          </a:p>
        </p:txBody>
      </p:sp>
      <p:cxnSp>
        <p:nvCxnSpPr>
          <p:cNvPr id="8" name="Straight Arrow Connector 7">
            <a:extLst>
              <a:ext uri="{FF2B5EF4-FFF2-40B4-BE49-F238E27FC236}">
                <a16:creationId xmlns:a16="http://schemas.microsoft.com/office/drawing/2014/main" id="{AB6AB83C-C087-473C-8B5A-107FD63C9FB0}"/>
              </a:ext>
            </a:extLst>
          </p:cNvPr>
          <p:cNvCxnSpPr>
            <a:cxnSpLocks/>
          </p:cNvCxnSpPr>
          <p:nvPr/>
        </p:nvCxnSpPr>
        <p:spPr>
          <a:xfrm flipH="1" flipV="1">
            <a:off x="1866272" y="4015409"/>
            <a:ext cx="2654375" cy="5300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DCDE17D4-E886-4B0B-BBFF-4C71DC5369A5}"/>
              </a:ext>
            </a:extLst>
          </p:cNvPr>
          <p:cNvCxnSpPr>
            <a:cxnSpLocks/>
          </p:cNvCxnSpPr>
          <p:nvPr/>
        </p:nvCxnSpPr>
        <p:spPr>
          <a:xfrm flipH="1" flipV="1">
            <a:off x="3446065" y="1118980"/>
            <a:ext cx="1074582" cy="2186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B0936A74-BE9E-4AD2-91DF-16933D9DCD0A}"/>
              </a:ext>
            </a:extLst>
          </p:cNvPr>
          <p:cNvSpPr/>
          <p:nvPr/>
        </p:nvSpPr>
        <p:spPr>
          <a:xfrm>
            <a:off x="9311701" y="6291602"/>
            <a:ext cx="1495922" cy="402546"/>
          </a:xfrm>
          <a:prstGeom prst="rect">
            <a:avLst/>
          </a:prstGeom>
        </p:spPr>
        <p:txBody>
          <a:bodyPr wrap="none">
            <a:spAutoFit/>
          </a:bodyPr>
          <a:lstStyle/>
          <a:p>
            <a:pPr>
              <a:lnSpc>
                <a:spcPct val="120000"/>
              </a:lnSpc>
            </a:pPr>
            <a:r>
              <a:rPr lang="en-US" b="1" i="1" dirty="0">
                <a:solidFill>
                  <a:srgbClr val="0070C0"/>
                </a:solidFill>
              </a:rPr>
              <a:t>617-504-0577</a:t>
            </a:r>
          </a:p>
        </p:txBody>
      </p:sp>
      <p:pic>
        <p:nvPicPr>
          <p:cNvPr id="19" name="Picture 18">
            <a:extLst>
              <a:ext uri="{FF2B5EF4-FFF2-40B4-BE49-F238E27FC236}">
                <a16:creationId xmlns:a16="http://schemas.microsoft.com/office/drawing/2014/main" id="{D629C866-BB17-443C-B19A-BBB4AF3FD8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07623" y="6086571"/>
            <a:ext cx="1295238" cy="771429"/>
          </a:xfrm>
          <a:prstGeom prst="rect">
            <a:avLst/>
          </a:prstGeom>
        </p:spPr>
      </p:pic>
      <p:pic>
        <p:nvPicPr>
          <p:cNvPr id="20" name="Picture 19">
            <a:extLst>
              <a:ext uri="{FF2B5EF4-FFF2-40B4-BE49-F238E27FC236}">
                <a16:creationId xmlns:a16="http://schemas.microsoft.com/office/drawing/2014/main" id="{4E248D59-8DB7-40A8-9928-F7D445C8C8B9}"/>
              </a:ext>
            </a:extLst>
          </p:cNvPr>
          <p:cNvPicPr>
            <a:picLocks noChangeAspect="1"/>
          </p:cNvPicPr>
          <p:nvPr/>
        </p:nvPicPr>
        <p:blipFill rotWithShape="1">
          <a:blip r:embed="rId4"/>
          <a:srcRect l="31847" t="15613" r="33686" b="22057"/>
          <a:stretch/>
        </p:blipFill>
        <p:spPr>
          <a:xfrm>
            <a:off x="10656653" y="136393"/>
            <a:ext cx="778925" cy="763006"/>
          </a:xfrm>
          <a:prstGeom prst="rect">
            <a:avLst/>
          </a:prstGeom>
        </p:spPr>
      </p:pic>
    </p:spTree>
    <p:extLst>
      <p:ext uri="{BB962C8B-B14F-4D97-AF65-F5344CB8AC3E}">
        <p14:creationId xmlns:p14="http://schemas.microsoft.com/office/powerpoint/2010/main" val="3386236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AE9C1E6-3D1E-46F4-A808-4554CFD1EE5A}"/>
              </a:ext>
            </a:extLst>
          </p:cNvPr>
          <p:cNvPicPr>
            <a:picLocks noChangeAspect="1"/>
          </p:cNvPicPr>
          <p:nvPr/>
        </p:nvPicPr>
        <p:blipFill rotWithShape="1">
          <a:blip r:embed="rId2"/>
          <a:srcRect t="8712" r="45978"/>
          <a:stretch/>
        </p:blipFill>
        <p:spPr>
          <a:xfrm>
            <a:off x="1487550" y="414682"/>
            <a:ext cx="6586330" cy="6028635"/>
          </a:xfrm>
          <a:prstGeom prst="rect">
            <a:avLst/>
          </a:prstGeom>
        </p:spPr>
      </p:pic>
      <p:sp>
        <p:nvSpPr>
          <p:cNvPr id="5" name="Subtitle 2">
            <a:extLst>
              <a:ext uri="{FF2B5EF4-FFF2-40B4-BE49-F238E27FC236}">
                <a16:creationId xmlns:a16="http://schemas.microsoft.com/office/drawing/2014/main" id="{410C24B9-F7CA-4471-BFF5-BD8612F981D7}"/>
              </a:ext>
            </a:extLst>
          </p:cNvPr>
          <p:cNvSpPr txBox="1">
            <a:spLocks/>
          </p:cNvSpPr>
          <p:nvPr/>
        </p:nvSpPr>
        <p:spPr>
          <a:xfrm>
            <a:off x="8931965" y="892864"/>
            <a:ext cx="2948607" cy="3014317"/>
          </a:xfrm>
          <a:prstGeom prst="rect">
            <a:avLst/>
          </a:prstGeom>
        </p:spPr>
        <p:txBody>
          <a:bodyPr vert="horz" lIns="91440" tIns="45720" rIns="91440" bIns="45720" rtlCol="0">
            <a:normAutofit fontScale="77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solidFill>
                  <a:srgbClr val="FF0000"/>
                </a:solidFill>
              </a:rPr>
              <a:t>Scroll down the page till you see this section, and click on the words “Portable Document Format”  </a:t>
            </a:r>
          </a:p>
          <a:p>
            <a:pPr algn="l"/>
            <a:endParaRPr lang="en-US" dirty="0">
              <a:solidFill>
                <a:srgbClr val="FF0000"/>
              </a:solidFill>
            </a:endParaRPr>
          </a:p>
          <a:p>
            <a:pPr algn="l"/>
            <a:r>
              <a:rPr lang="en-US" dirty="0">
                <a:solidFill>
                  <a:srgbClr val="FF0000"/>
                </a:solidFill>
              </a:rPr>
              <a:t>Then click the little arrow head and select</a:t>
            </a:r>
          </a:p>
          <a:p>
            <a:pPr algn="l"/>
            <a:r>
              <a:rPr lang="en-US" dirty="0">
                <a:solidFill>
                  <a:srgbClr val="FF0000"/>
                </a:solidFill>
              </a:rPr>
              <a:t>”Use Adobe Acrobat DC (default)”</a:t>
            </a:r>
          </a:p>
          <a:p>
            <a:pPr algn="l"/>
            <a:r>
              <a:rPr lang="en-US" dirty="0">
                <a:solidFill>
                  <a:srgbClr val="FF0000"/>
                </a:solidFill>
              </a:rPr>
              <a:t> if it is not already highlighted. </a:t>
            </a:r>
          </a:p>
        </p:txBody>
      </p:sp>
      <p:sp>
        <p:nvSpPr>
          <p:cNvPr id="6" name="Subtitle 2">
            <a:extLst>
              <a:ext uri="{FF2B5EF4-FFF2-40B4-BE49-F238E27FC236}">
                <a16:creationId xmlns:a16="http://schemas.microsoft.com/office/drawing/2014/main" id="{7E1F562C-4393-4D86-8F1D-4B7A41930468}"/>
              </a:ext>
            </a:extLst>
          </p:cNvPr>
          <p:cNvSpPr txBox="1">
            <a:spLocks/>
          </p:cNvSpPr>
          <p:nvPr/>
        </p:nvSpPr>
        <p:spPr>
          <a:xfrm>
            <a:off x="652666" y="392250"/>
            <a:ext cx="682488" cy="50061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a:solidFill>
                  <a:srgbClr val="FF0000"/>
                </a:solidFill>
              </a:rPr>
              <a:t>2</a:t>
            </a:r>
          </a:p>
        </p:txBody>
      </p:sp>
      <p:sp>
        <p:nvSpPr>
          <p:cNvPr id="7" name="Rectangle 6">
            <a:extLst>
              <a:ext uri="{FF2B5EF4-FFF2-40B4-BE49-F238E27FC236}">
                <a16:creationId xmlns:a16="http://schemas.microsoft.com/office/drawing/2014/main" id="{965F250B-1935-487A-8202-9A76D2FE19F2}"/>
              </a:ext>
            </a:extLst>
          </p:cNvPr>
          <p:cNvSpPr/>
          <p:nvPr/>
        </p:nvSpPr>
        <p:spPr>
          <a:xfrm>
            <a:off x="9311701" y="6291602"/>
            <a:ext cx="1495922" cy="402546"/>
          </a:xfrm>
          <a:prstGeom prst="rect">
            <a:avLst/>
          </a:prstGeom>
        </p:spPr>
        <p:txBody>
          <a:bodyPr wrap="none">
            <a:spAutoFit/>
          </a:bodyPr>
          <a:lstStyle/>
          <a:p>
            <a:pPr>
              <a:lnSpc>
                <a:spcPct val="120000"/>
              </a:lnSpc>
            </a:pPr>
            <a:r>
              <a:rPr lang="en-US" b="1" i="1" dirty="0">
                <a:solidFill>
                  <a:srgbClr val="0070C0"/>
                </a:solidFill>
              </a:rPr>
              <a:t>617-504-0577</a:t>
            </a:r>
          </a:p>
        </p:txBody>
      </p:sp>
      <p:pic>
        <p:nvPicPr>
          <p:cNvPr id="8" name="Picture 7">
            <a:extLst>
              <a:ext uri="{FF2B5EF4-FFF2-40B4-BE49-F238E27FC236}">
                <a16:creationId xmlns:a16="http://schemas.microsoft.com/office/drawing/2014/main" id="{A676DF01-3587-4FCF-A2A9-FC646566C7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07623" y="6086571"/>
            <a:ext cx="1295238" cy="771429"/>
          </a:xfrm>
          <a:prstGeom prst="rect">
            <a:avLst/>
          </a:prstGeom>
        </p:spPr>
      </p:pic>
    </p:spTree>
    <p:extLst>
      <p:ext uri="{BB962C8B-B14F-4D97-AF65-F5344CB8AC3E}">
        <p14:creationId xmlns:p14="http://schemas.microsoft.com/office/powerpoint/2010/main" val="1869302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a:extLst>
              <a:ext uri="{FF2B5EF4-FFF2-40B4-BE49-F238E27FC236}">
                <a16:creationId xmlns:a16="http://schemas.microsoft.com/office/drawing/2014/main" id="{887F80F4-DF6C-4F49-A0EE-DD5F466C24FA}"/>
              </a:ext>
            </a:extLst>
          </p:cNvPr>
          <p:cNvSpPr txBox="1">
            <a:spLocks/>
          </p:cNvSpPr>
          <p:nvPr/>
        </p:nvSpPr>
        <p:spPr>
          <a:xfrm>
            <a:off x="1431236" y="141943"/>
            <a:ext cx="9780104" cy="50061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b="1" dirty="0"/>
              <a:t>How to set up Adobe PDF with Google Chrome</a:t>
            </a:r>
          </a:p>
        </p:txBody>
      </p:sp>
      <p:pic>
        <p:nvPicPr>
          <p:cNvPr id="9" name="Picture 8">
            <a:extLst>
              <a:ext uri="{FF2B5EF4-FFF2-40B4-BE49-F238E27FC236}">
                <a16:creationId xmlns:a16="http://schemas.microsoft.com/office/drawing/2014/main" id="{73A8270A-C411-4043-80D8-F942090440F3}"/>
              </a:ext>
            </a:extLst>
          </p:cNvPr>
          <p:cNvPicPr>
            <a:picLocks noChangeAspect="1"/>
          </p:cNvPicPr>
          <p:nvPr/>
        </p:nvPicPr>
        <p:blipFill rotWithShape="1">
          <a:blip r:embed="rId2"/>
          <a:srcRect l="38044" t="43026" r="55109" b="44131"/>
          <a:stretch/>
        </p:blipFill>
        <p:spPr>
          <a:xfrm>
            <a:off x="9945062" y="0"/>
            <a:ext cx="1266278" cy="1286377"/>
          </a:xfrm>
          <a:prstGeom prst="rect">
            <a:avLst/>
          </a:prstGeom>
        </p:spPr>
      </p:pic>
      <p:sp>
        <p:nvSpPr>
          <p:cNvPr id="10" name="Rectangle 9">
            <a:extLst>
              <a:ext uri="{FF2B5EF4-FFF2-40B4-BE49-F238E27FC236}">
                <a16:creationId xmlns:a16="http://schemas.microsoft.com/office/drawing/2014/main" id="{4F29CD38-AF4A-4345-A6EF-F032E664F853}"/>
              </a:ext>
            </a:extLst>
          </p:cNvPr>
          <p:cNvSpPr/>
          <p:nvPr/>
        </p:nvSpPr>
        <p:spPr>
          <a:xfrm>
            <a:off x="9311701" y="6291602"/>
            <a:ext cx="1495922" cy="402546"/>
          </a:xfrm>
          <a:prstGeom prst="rect">
            <a:avLst/>
          </a:prstGeom>
        </p:spPr>
        <p:txBody>
          <a:bodyPr wrap="none">
            <a:spAutoFit/>
          </a:bodyPr>
          <a:lstStyle/>
          <a:p>
            <a:pPr>
              <a:lnSpc>
                <a:spcPct val="120000"/>
              </a:lnSpc>
            </a:pPr>
            <a:r>
              <a:rPr lang="en-US" b="1" i="1" dirty="0">
                <a:solidFill>
                  <a:srgbClr val="0070C0"/>
                </a:solidFill>
              </a:rPr>
              <a:t>617-504-0577</a:t>
            </a:r>
          </a:p>
        </p:txBody>
      </p:sp>
      <p:pic>
        <p:nvPicPr>
          <p:cNvPr id="11" name="Picture 10">
            <a:extLst>
              <a:ext uri="{FF2B5EF4-FFF2-40B4-BE49-F238E27FC236}">
                <a16:creationId xmlns:a16="http://schemas.microsoft.com/office/drawing/2014/main" id="{3FEC542F-9B02-44B4-806E-4FBCC6BB84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07623" y="6086571"/>
            <a:ext cx="1295238" cy="771429"/>
          </a:xfrm>
          <a:prstGeom prst="rect">
            <a:avLst/>
          </a:prstGeom>
        </p:spPr>
      </p:pic>
      <p:pic>
        <p:nvPicPr>
          <p:cNvPr id="12" name="Picture 11">
            <a:extLst>
              <a:ext uri="{FF2B5EF4-FFF2-40B4-BE49-F238E27FC236}">
                <a16:creationId xmlns:a16="http://schemas.microsoft.com/office/drawing/2014/main" id="{AE8694C8-32B3-420F-8C05-8D0D47442541}"/>
              </a:ext>
            </a:extLst>
          </p:cNvPr>
          <p:cNvPicPr>
            <a:picLocks noChangeAspect="1"/>
          </p:cNvPicPr>
          <p:nvPr/>
        </p:nvPicPr>
        <p:blipFill rotWithShape="1">
          <a:blip r:embed="rId4"/>
          <a:srcRect l="87820" t="-1791" r="-2355" b="90016"/>
          <a:stretch/>
        </p:blipFill>
        <p:spPr>
          <a:xfrm>
            <a:off x="593506" y="1263338"/>
            <a:ext cx="3885729" cy="1705149"/>
          </a:xfrm>
          <a:prstGeom prst="rect">
            <a:avLst/>
          </a:prstGeom>
        </p:spPr>
      </p:pic>
      <p:sp>
        <p:nvSpPr>
          <p:cNvPr id="13" name="Subtitle 2">
            <a:extLst>
              <a:ext uri="{FF2B5EF4-FFF2-40B4-BE49-F238E27FC236}">
                <a16:creationId xmlns:a16="http://schemas.microsoft.com/office/drawing/2014/main" id="{25CC6175-D211-46FB-97A2-5E2A00566D27}"/>
              </a:ext>
            </a:extLst>
          </p:cNvPr>
          <p:cNvSpPr txBox="1">
            <a:spLocks/>
          </p:cNvSpPr>
          <p:nvPr/>
        </p:nvSpPr>
        <p:spPr>
          <a:xfrm>
            <a:off x="6096000" y="1507709"/>
            <a:ext cx="3601281" cy="462004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solidFill>
                  <a:srgbClr val="FF0000"/>
                </a:solidFill>
              </a:rPr>
              <a:t>Find these three dots at extreme top right, and click them</a:t>
            </a:r>
          </a:p>
          <a:p>
            <a:pPr algn="l"/>
            <a:endParaRPr lang="en-US" dirty="0">
              <a:solidFill>
                <a:srgbClr val="FF0000"/>
              </a:solidFill>
            </a:endParaRPr>
          </a:p>
          <a:p>
            <a:pPr algn="l"/>
            <a:r>
              <a:rPr lang="en-US" dirty="0">
                <a:solidFill>
                  <a:srgbClr val="FF0000"/>
                </a:solidFill>
              </a:rPr>
              <a:t>This will cause a menu to drop down.  </a:t>
            </a:r>
          </a:p>
          <a:p>
            <a:pPr algn="l"/>
            <a:endParaRPr lang="en-US" dirty="0">
              <a:solidFill>
                <a:srgbClr val="FF0000"/>
              </a:solidFill>
            </a:endParaRPr>
          </a:p>
          <a:p>
            <a:pPr algn="l"/>
            <a:r>
              <a:rPr lang="en-US" dirty="0">
                <a:solidFill>
                  <a:srgbClr val="FF0000"/>
                </a:solidFill>
              </a:rPr>
              <a:t>Select “Settings” in this drop-down menu.</a:t>
            </a:r>
          </a:p>
          <a:p>
            <a:pPr algn="l"/>
            <a:endParaRPr lang="en-US" dirty="0">
              <a:solidFill>
                <a:srgbClr val="FF0000"/>
              </a:solidFill>
            </a:endParaRPr>
          </a:p>
          <a:p>
            <a:pPr algn="l"/>
            <a:r>
              <a:rPr lang="en-US" dirty="0">
                <a:solidFill>
                  <a:srgbClr val="FF0000"/>
                </a:solidFill>
              </a:rPr>
              <a:t> </a:t>
            </a:r>
          </a:p>
        </p:txBody>
      </p:sp>
      <p:cxnSp>
        <p:nvCxnSpPr>
          <p:cNvPr id="14" name="Straight Arrow Connector 13">
            <a:extLst>
              <a:ext uri="{FF2B5EF4-FFF2-40B4-BE49-F238E27FC236}">
                <a16:creationId xmlns:a16="http://schemas.microsoft.com/office/drawing/2014/main" id="{9C34655B-3BCB-46FD-8CAD-2436BD521130}"/>
              </a:ext>
            </a:extLst>
          </p:cNvPr>
          <p:cNvCxnSpPr>
            <a:cxnSpLocks/>
          </p:cNvCxnSpPr>
          <p:nvPr/>
        </p:nvCxnSpPr>
        <p:spPr>
          <a:xfrm flipH="1">
            <a:off x="4012701" y="2115912"/>
            <a:ext cx="1990535" cy="1237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85408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a:extLst>
              <a:ext uri="{FF2B5EF4-FFF2-40B4-BE49-F238E27FC236}">
                <a16:creationId xmlns:a16="http://schemas.microsoft.com/office/drawing/2014/main" id="{887F80F4-DF6C-4F49-A0EE-DD5F466C24FA}"/>
              </a:ext>
            </a:extLst>
          </p:cNvPr>
          <p:cNvSpPr txBox="1">
            <a:spLocks/>
          </p:cNvSpPr>
          <p:nvPr/>
        </p:nvSpPr>
        <p:spPr>
          <a:xfrm>
            <a:off x="1431236" y="141943"/>
            <a:ext cx="9780104" cy="50061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b="1" dirty="0"/>
              <a:t>How to set up Adobe PDF with Google Chrome</a:t>
            </a:r>
          </a:p>
        </p:txBody>
      </p:sp>
      <p:pic>
        <p:nvPicPr>
          <p:cNvPr id="9" name="Picture 8">
            <a:extLst>
              <a:ext uri="{FF2B5EF4-FFF2-40B4-BE49-F238E27FC236}">
                <a16:creationId xmlns:a16="http://schemas.microsoft.com/office/drawing/2014/main" id="{73A8270A-C411-4043-80D8-F942090440F3}"/>
              </a:ext>
            </a:extLst>
          </p:cNvPr>
          <p:cNvPicPr>
            <a:picLocks noChangeAspect="1"/>
          </p:cNvPicPr>
          <p:nvPr/>
        </p:nvPicPr>
        <p:blipFill rotWithShape="1">
          <a:blip r:embed="rId2"/>
          <a:srcRect l="38044" t="43026" r="55109" b="44131"/>
          <a:stretch/>
        </p:blipFill>
        <p:spPr>
          <a:xfrm>
            <a:off x="9945062" y="0"/>
            <a:ext cx="1266278" cy="1286377"/>
          </a:xfrm>
          <a:prstGeom prst="rect">
            <a:avLst/>
          </a:prstGeom>
        </p:spPr>
      </p:pic>
      <p:sp>
        <p:nvSpPr>
          <p:cNvPr id="10" name="Rectangle 9">
            <a:extLst>
              <a:ext uri="{FF2B5EF4-FFF2-40B4-BE49-F238E27FC236}">
                <a16:creationId xmlns:a16="http://schemas.microsoft.com/office/drawing/2014/main" id="{4F29CD38-AF4A-4345-A6EF-F032E664F853}"/>
              </a:ext>
            </a:extLst>
          </p:cNvPr>
          <p:cNvSpPr/>
          <p:nvPr/>
        </p:nvSpPr>
        <p:spPr>
          <a:xfrm>
            <a:off x="9311701" y="6291602"/>
            <a:ext cx="1495922" cy="402546"/>
          </a:xfrm>
          <a:prstGeom prst="rect">
            <a:avLst/>
          </a:prstGeom>
        </p:spPr>
        <p:txBody>
          <a:bodyPr wrap="none">
            <a:spAutoFit/>
          </a:bodyPr>
          <a:lstStyle/>
          <a:p>
            <a:pPr>
              <a:lnSpc>
                <a:spcPct val="120000"/>
              </a:lnSpc>
            </a:pPr>
            <a:r>
              <a:rPr lang="en-US" b="1" i="1" dirty="0">
                <a:solidFill>
                  <a:srgbClr val="0070C0"/>
                </a:solidFill>
              </a:rPr>
              <a:t>617-504-0577</a:t>
            </a:r>
          </a:p>
        </p:txBody>
      </p:sp>
      <p:pic>
        <p:nvPicPr>
          <p:cNvPr id="11" name="Picture 10">
            <a:extLst>
              <a:ext uri="{FF2B5EF4-FFF2-40B4-BE49-F238E27FC236}">
                <a16:creationId xmlns:a16="http://schemas.microsoft.com/office/drawing/2014/main" id="{3FEC542F-9B02-44B4-806E-4FBCC6BB84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07623" y="6086571"/>
            <a:ext cx="1295238" cy="771429"/>
          </a:xfrm>
          <a:prstGeom prst="rect">
            <a:avLst/>
          </a:prstGeom>
        </p:spPr>
      </p:pic>
      <p:pic>
        <p:nvPicPr>
          <p:cNvPr id="12" name="Picture 11">
            <a:extLst>
              <a:ext uri="{FF2B5EF4-FFF2-40B4-BE49-F238E27FC236}">
                <a16:creationId xmlns:a16="http://schemas.microsoft.com/office/drawing/2014/main" id="{AE8694C8-32B3-420F-8C05-8D0D47442541}"/>
              </a:ext>
            </a:extLst>
          </p:cNvPr>
          <p:cNvPicPr>
            <a:picLocks noChangeAspect="1"/>
          </p:cNvPicPr>
          <p:nvPr/>
        </p:nvPicPr>
        <p:blipFill rotWithShape="1">
          <a:blip r:embed="rId4"/>
          <a:srcRect l="87820" t="-1791" r="-2355" b="90016"/>
          <a:stretch/>
        </p:blipFill>
        <p:spPr>
          <a:xfrm>
            <a:off x="593506" y="1263338"/>
            <a:ext cx="3885729" cy="1705149"/>
          </a:xfrm>
          <a:prstGeom prst="rect">
            <a:avLst/>
          </a:prstGeom>
        </p:spPr>
      </p:pic>
      <p:sp>
        <p:nvSpPr>
          <p:cNvPr id="13" name="Subtitle 2">
            <a:extLst>
              <a:ext uri="{FF2B5EF4-FFF2-40B4-BE49-F238E27FC236}">
                <a16:creationId xmlns:a16="http://schemas.microsoft.com/office/drawing/2014/main" id="{25CC6175-D211-46FB-97A2-5E2A00566D27}"/>
              </a:ext>
            </a:extLst>
          </p:cNvPr>
          <p:cNvSpPr txBox="1">
            <a:spLocks/>
          </p:cNvSpPr>
          <p:nvPr/>
        </p:nvSpPr>
        <p:spPr>
          <a:xfrm>
            <a:off x="6096000" y="1507709"/>
            <a:ext cx="3601281" cy="462004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solidFill>
                  <a:srgbClr val="FF0000"/>
                </a:solidFill>
              </a:rPr>
              <a:t>Find these three dots at extreme top right, and click them</a:t>
            </a:r>
          </a:p>
          <a:p>
            <a:pPr algn="l"/>
            <a:endParaRPr lang="en-US" dirty="0">
              <a:solidFill>
                <a:srgbClr val="FF0000"/>
              </a:solidFill>
            </a:endParaRPr>
          </a:p>
          <a:p>
            <a:pPr algn="l"/>
            <a:r>
              <a:rPr lang="en-US" dirty="0">
                <a:solidFill>
                  <a:srgbClr val="FF0000"/>
                </a:solidFill>
              </a:rPr>
              <a:t>This will cause a menu to drop down.  </a:t>
            </a:r>
          </a:p>
          <a:p>
            <a:pPr algn="l"/>
            <a:endParaRPr lang="en-US" dirty="0">
              <a:solidFill>
                <a:srgbClr val="FF0000"/>
              </a:solidFill>
            </a:endParaRPr>
          </a:p>
          <a:p>
            <a:pPr algn="l"/>
            <a:r>
              <a:rPr lang="en-US" dirty="0">
                <a:solidFill>
                  <a:srgbClr val="FF0000"/>
                </a:solidFill>
              </a:rPr>
              <a:t>Select “Settings” in this drop-down menu.</a:t>
            </a:r>
          </a:p>
          <a:p>
            <a:pPr algn="l"/>
            <a:endParaRPr lang="en-US" dirty="0">
              <a:solidFill>
                <a:srgbClr val="FF0000"/>
              </a:solidFill>
            </a:endParaRPr>
          </a:p>
          <a:p>
            <a:pPr algn="l"/>
            <a:r>
              <a:rPr lang="en-US" dirty="0">
                <a:solidFill>
                  <a:srgbClr val="FF0000"/>
                </a:solidFill>
              </a:rPr>
              <a:t> </a:t>
            </a:r>
          </a:p>
        </p:txBody>
      </p:sp>
      <p:cxnSp>
        <p:nvCxnSpPr>
          <p:cNvPr id="14" name="Straight Arrow Connector 13">
            <a:extLst>
              <a:ext uri="{FF2B5EF4-FFF2-40B4-BE49-F238E27FC236}">
                <a16:creationId xmlns:a16="http://schemas.microsoft.com/office/drawing/2014/main" id="{9C34655B-3BCB-46FD-8CAD-2436BD521130}"/>
              </a:ext>
            </a:extLst>
          </p:cNvPr>
          <p:cNvCxnSpPr>
            <a:cxnSpLocks/>
          </p:cNvCxnSpPr>
          <p:nvPr/>
        </p:nvCxnSpPr>
        <p:spPr>
          <a:xfrm flipH="1">
            <a:off x="4012701" y="2115912"/>
            <a:ext cx="1990535" cy="1237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23542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D4E4FE3-9E4D-437F-BE9A-F2FBA5D6AC76}"/>
              </a:ext>
            </a:extLst>
          </p:cNvPr>
          <p:cNvSpPr/>
          <p:nvPr/>
        </p:nvSpPr>
        <p:spPr>
          <a:xfrm>
            <a:off x="9311701" y="6291602"/>
            <a:ext cx="1495922" cy="402546"/>
          </a:xfrm>
          <a:prstGeom prst="rect">
            <a:avLst/>
          </a:prstGeom>
        </p:spPr>
        <p:txBody>
          <a:bodyPr wrap="none">
            <a:spAutoFit/>
          </a:bodyPr>
          <a:lstStyle/>
          <a:p>
            <a:pPr>
              <a:lnSpc>
                <a:spcPct val="120000"/>
              </a:lnSpc>
            </a:pPr>
            <a:r>
              <a:rPr lang="en-US" b="1" i="1" dirty="0">
                <a:solidFill>
                  <a:srgbClr val="0070C0"/>
                </a:solidFill>
              </a:rPr>
              <a:t>617-504-0577</a:t>
            </a:r>
          </a:p>
        </p:txBody>
      </p:sp>
      <p:pic>
        <p:nvPicPr>
          <p:cNvPr id="7" name="Picture 6">
            <a:extLst>
              <a:ext uri="{FF2B5EF4-FFF2-40B4-BE49-F238E27FC236}">
                <a16:creationId xmlns:a16="http://schemas.microsoft.com/office/drawing/2014/main" id="{A6E5511C-0597-431C-B637-46ED5A453B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07623" y="6086571"/>
            <a:ext cx="1295238" cy="771429"/>
          </a:xfrm>
          <a:prstGeom prst="rect">
            <a:avLst/>
          </a:prstGeom>
        </p:spPr>
      </p:pic>
      <p:pic>
        <p:nvPicPr>
          <p:cNvPr id="8" name="Picture 7">
            <a:extLst>
              <a:ext uri="{FF2B5EF4-FFF2-40B4-BE49-F238E27FC236}">
                <a16:creationId xmlns:a16="http://schemas.microsoft.com/office/drawing/2014/main" id="{335CB693-94E7-4870-9643-68C98D705C7B}"/>
              </a:ext>
            </a:extLst>
          </p:cNvPr>
          <p:cNvPicPr>
            <a:picLocks noChangeAspect="1"/>
          </p:cNvPicPr>
          <p:nvPr/>
        </p:nvPicPr>
        <p:blipFill rotWithShape="1">
          <a:blip r:embed="rId3"/>
          <a:srcRect l="26413" t="23571" r="27066" b="3764"/>
          <a:stretch/>
        </p:blipFill>
        <p:spPr>
          <a:xfrm>
            <a:off x="742123" y="450573"/>
            <a:ext cx="5671930" cy="4902614"/>
          </a:xfrm>
          <a:prstGeom prst="rect">
            <a:avLst/>
          </a:prstGeom>
        </p:spPr>
      </p:pic>
      <p:sp>
        <p:nvSpPr>
          <p:cNvPr id="9" name="Subtitle 2">
            <a:extLst>
              <a:ext uri="{FF2B5EF4-FFF2-40B4-BE49-F238E27FC236}">
                <a16:creationId xmlns:a16="http://schemas.microsoft.com/office/drawing/2014/main" id="{7830FE44-D7AB-4267-B930-5F3AF5D9CB63}"/>
              </a:ext>
            </a:extLst>
          </p:cNvPr>
          <p:cNvSpPr txBox="1">
            <a:spLocks/>
          </p:cNvSpPr>
          <p:nvPr/>
        </p:nvSpPr>
        <p:spPr>
          <a:xfrm>
            <a:off x="7292616" y="1900030"/>
            <a:ext cx="2948607" cy="177082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solidFill>
                  <a:srgbClr val="FF0000"/>
                </a:solidFill>
              </a:rPr>
              <a:t>Scroll down to the bottom of the page, where you see this section: “Advanced”</a:t>
            </a:r>
          </a:p>
        </p:txBody>
      </p:sp>
      <p:cxnSp>
        <p:nvCxnSpPr>
          <p:cNvPr id="11" name="Straight Arrow Connector 10">
            <a:extLst>
              <a:ext uri="{FF2B5EF4-FFF2-40B4-BE49-F238E27FC236}">
                <a16:creationId xmlns:a16="http://schemas.microsoft.com/office/drawing/2014/main" id="{72047F48-AAA4-4969-92D4-156EE1AED2D7}"/>
              </a:ext>
            </a:extLst>
          </p:cNvPr>
          <p:cNvCxnSpPr>
            <a:cxnSpLocks/>
          </p:cNvCxnSpPr>
          <p:nvPr/>
        </p:nvCxnSpPr>
        <p:spPr>
          <a:xfrm flipH="1">
            <a:off x="4224737" y="2901880"/>
            <a:ext cx="2918185" cy="22267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14677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1918CDD0-9D2E-42FC-9828-BFA3FCD974FA}"/>
              </a:ext>
            </a:extLst>
          </p:cNvPr>
          <p:cNvGrpSpPr/>
          <p:nvPr/>
        </p:nvGrpSpPr>
        <p:grpSpPr>
          <a:xfrm>
            <a:off x="7294665" y="2406101"/>
            <a:ext cx="4306957" cy="1770824"/>
            <a:chOff x="6182140" y="2016468"/>
            <a:chExt cx="4306957" cy="1770824"/>
          </a:xfrm>
        </p:grpSpPr>
        <p:pic>
          <p:nvPicPr>
            <p:cNvPr id="4" name="Picture 3">
              <a:extLst>
                <a:ext uri="{FF2B5EF4-FFF2-40B4-BE49-F238E27FC236}">
                  <a16:creationId xmlns:a16="http://schemas.microsoft.com/office/drawing/2014/main" id="{B2001F88-7779-48EA-BD04-54EEB15BFB08}"/>
                </a:ext>
              </a:extLst>
            </p:cNvPr>
            <p:cNvPicPr>
              <a:picLocks noChangeAspect="1"/>
            </p:cNvPicPr>
            <p:nvPr/>
          </p:nvPicPr>
          <p:blipFill rotWithShape="1">
            <a:blip r:embed="rId2"/>
            <a:srcRect l="32609" t="53662" r="32065" b="19524"/>
            <a:stretch/>
          </p:blipFill>
          <p:spPr>
            <a:xfrm>
              <a:off x="6182140" y="2016468"/>
              <a:ext cx="4306957" cy="1770824"/>
            </a:xfrm>
            <a:prstGeom prst="rect">
              <a:avLst/>
            </a:prstGeom>
          </p:spPr>
        </p:pic>
        <p:sp>
          <p:nvSpPr>
            <p:cNvPr id="14" name="Rectangle: Rounded Corners 13">
              <a:extLst>
                <a:ext uri="{FF2B5EF4-FFF2-40B4-BE49-F238E27FC236}">
                  <a16:creationId xmlns:a16="http://schemas.microsoft.com/office/drawing/2014/main" id="{A6E4AA08-8618-4CF1-85F8-A411F0B23FDC}"/>
                </a:ext>
              </a:extLst>
            </p:cNvPr>
            <p:cNvSpPr/>
            <p:nvPr/>
          </p:nvSpPr>
          <p:spPr>
            <a:xfrm>
              <a:off x="6182140" y="3302052"/>
              <a:ext cx="1298714" cy="237792"/>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Picture 6">
            <a:extLst>
              <a:ext uri="{FF2B5EF4-FFF2-40B4-BE49-F238E27FC236}">
                <a16:creationId xmlns:a16="http://schemas.microsoft.com/office/drawing/2014/main" id="{A6E5511C-0597-431C-B637-46ED5A453B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07623" y="6086571"/>
            <a:ext cx="1295238" cy="771429"/>
          </a:xfrm>
          <a:prstGeom prst="rect">
            <a:avLst/>
          </a:prstGeom>
        </p:spPr>
      </p:pic>
      <p:sp>
        <p:nvSpPr>
          <p:cNvPr id="9" name="Subtitle 2">
            <a:extLst>
              <a:ext uri="{FF2B5EF4-FFF2-40B4-BE49-F238E27FC236}">
                <a16:creationId xmlns:a16="http://schemas.microsoft.com/office/drawing/2014/main" id="{7830FE44-D7AB-4267-B930-5F3AF5D9CB63}"/>
              </a:ext>
            </a:extLst>
          </p:cNvPr>
          <p:cNvSpPr txBox="1">
            <a:spLocks/>
          </p:cNvSpPr>
          <p:nvPr/>
        </p:nvSpPr>
        <p:spPr>
          <a:xfrm>
            <a:off x="6182140" y="473906"/>
            <a:ext cx="2948607" cy="679033"/>
          </a:xfrm>
          <a:prstGeom prst="rect">
            <a:avLst/>
          </a:prstGeom>
        </p:spPr>
        <p:txBody>
          <a:bodyPr vert="horz" lIns="91440" tIns="45720" rIns="91440" bIns="45720" rtlCol="0">
            <a:normAutofit fontScale="2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4488" indent="-344488" algn="l"/>
            <a:r>
              <a:rPr lang="en-US" sz="7200" dirty="0">
                <a:solidFill>
                  <a:srgbClr val="FF0000"/>
                </a:solidFill>
              </a:rPr>
              <a:t>1. 	In the Privacy and Security Section, click “Site Settings”</a:t>
            </a:r>
          </a:p>
          <a:p>
            <a:pPr algn="l"/>
            <a:endParaRPr lang="en-US" dirty="0">
              <a:solidFill>
                <a:srgbClr val="FF0000"/>
              </a:solidFill>
            </a:endParaRPr>
          </a:p>
          <a:p>
            <a:pPr algn="l"/>
            <a:endParaRPr lang="en-US" dirty="0">
              <a:solidFill>
                <a:srgbClr val="FF0000"/>
              </a:solidFill>
            </a:endParaRPr>
          </a:p>
          <a:p>
            <a:pPr algn="l"/>
            <a:endParaRPr lang="en-US" dirty="0">
              <a:solidFill>
                <a:srgbClr val="FF0000"/>
              </a:solidFill>
            </a:endParaRPr>
          </a:p>
          <a:p>
            <a:pPr algn="l"/>
            <a:endParaRPr lang="en-US" dirty="0">
              <a:solidFill>
                <a:srgbClr val="FF0000"/>
              </a:solidFill>
            </a:endParaRPr>
          </a:p>
          <a:p>
            <a:pPr algn="l"/>
            <a:endParaRPr lang="en-US" dirty="0">
              <a:solidFill>
                <a:srgbClr val="FF0000"/>
              </a:solidFill>
            </a:endParaRPr>
          </a:p>
          <a:p>
            <a:pPr algn="l"/>
            <a:endParaRPr lang="en-US" dirty="0">
              <a:solidFill>
                <a:srgbClr val="FF0000"/>
              </a:solidFill>
            </a:endParaRPr>
          </a:p>
          <a:p>
            <a:pPr algn="l"/>
            <a:endParaRPr lang="en-US" dirty="0">
              <a:solidFill>
                <a:srgbClr val="FF0000"/>
              </a:solidFill>
            </a:endParaRPr>
          </a:p>
          <a:p>
            <a:pPr algn="l"/>
            <a:endParaRPr lang="en-US" dirty="0">
              <a:solidFill>
                <a:srgbClr val="FF0000"/>
              </a:solidFill>
            </a:endParaRPr>
          </a:p>
          <a:p>
            <a:pPr algn="l"/>
            <a:endParaRPr lang="en-US" dirty="0">
              <a:solidFill>
                <a:srgbClr val="FF0000"/>
              </a:solidFill>
            </a:endParaRPr>
          </a:p>
          <a:p>
            <a:pPr algn="l"/>
            <a:endParaRPr lang="en-US" dirty="0">
              <a:solidFill>
                <a:srgbClr val="FF0000"/>
              </a:solidFill>
            </a:endParaRPr>
          </a:p>
          <a:p>
            <a:pPr algn="l"/>
            <a:endParaRPr lang="en-US" dirty="0">
              <a:solidFill>
                <a:srgbClr val="FF0000"/>
              </a:solidFill>
            </a:endParaRPr>
          </a:p>
          <a:p>
            <a:pPr algn="l"/>
            <a:endParaRPr lang="en-US" dirty="0">
              <a:solidFill>
                <a:srgbClr val="FF0000"/>
              </a:solidFill>
            </a:endParaRPr>
          </a:p>
          <a:p>
            <a:pPr algn="l"/>
            <a:endParaRPr lang="en-US" dirty="0">
              <a:solidFill>
                <a:srgbClr val="FF0000"/>
              </a:solidFill>
            </a:endParaRPr>
          </a:p>
          <a:p>
            <a:pPr algn="l"/>
            <a:endParaRPr lang="en-US" dirty="0">
              <a:solidFill>
                <a:srgbClr val="FF0000"/>
              </a:solidFill>
            </a:endParaRPr>
          </a:p>
          <a:p>
            <a:pPr algn="l"/>
            <a:endParaRPr lang="en-US" dirty="0">
              <a:solidFill>
                <a:srgbClr val="FF0000"/>
              </a:solidFill>
            </a:endParaRPr>
          </a:p>
          <a:p>
            <a:pPr algn="l"/>
            <a:endParaRPr lang="en-US" dirty="0">
              <a:solidFill>
                <a:srgbClr val="FF0000"/>
              </a:solidFill>
            </a:endParaRPr>
          </a:p>
          <a:p>
            <a:pPr algn="l"/>
            <a:endParaRPr lang="en-US" dirty="0">
              <a:solidFill>
                <a:srgbClr val="FF0000"/>
              </a:solidFill>
            </a:endParaRPr>
          </a:p>
          <a:p>
            <a:pPr algn="l"/>
            <a:endParaRPr lang="en-US" dirty="0">
              <a:solidFill>
                <a:srgbClr val="FF0000"/>
              </a:solidFill>
            </a:endParaRPr>
          </a:p>
          <a:p>
            <a:pPr algn="l"/>
            <a:endParaRPr lang="en-US" dirty="0">
              <a:solidFill>
                <a:srgbClr val="FF0000"/>
              </a:solidFill>
            </a:endParaRPr>
          </a:p>
        </p:txBody>
      </p:sp>
      <p:cxnSp>
        <p:nvCxnSpPr>
          <p:cNvPr id="10" name="Straight Arrow Connector 9">
            <a:extLst>
              <a:ext uri="{FF2B5EF4-FFF2-40B4-BE49-F238E27FC236}">
                <a16:creationId xmlns:a16="http://schemas.microsoft.com/office/drawing/2014/main" id="{35EE9DCD-6781-45E3-9E4D-F6F8BD56560E}"/>
              </a:ext>
            </a:extLst>
          </p:cNvPr>
          <p:cNvCxnSpPr>
            <a:cxnSpLocks/>
          </p:cNvCxnSpPr>
          <p:nvPr/>
        </p:nvCxnSpPr>
        <p:spPr>
          <a:xfrm>
            <a:off x="10587540" y="2242249"/>
            <a:ext cx="703312" cy="13950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765FED67-9C20-458C-B146-B5AD8B3DC9E5}"/>
              </a:ext>
            </a:extLst>
          </p:cNvPr>
          <p:cNvGrpSpPr/>
          <p:nvPr/>
        </p:nvGrpSpPr>
        <p:grpSpPr>
          <a:xfrm>
            <a:off x="331304" y="285128"/>
            <a:ext cx="5168348" cy="5233504"/>
            <a:chOff x="331304" y="285128"/>
            <a:chExt cx="5168348" cy="5233504"/>
          </a:xfrm>
        </p:grpSpPr>
        <p:pic>
          <p:nvPicPr>
            <p:cNvPr id="2" name="Picture 1">
              <a:extLst>
                <a:ext uri="{FF2B5EF4-FFF2-40B4-BE49-F238E27FC236}">
                  <a16:creationId xmlns:a16="http://schemas.microsoft.com/office/drawing/2014/main" id="{6301E036-997D-4F0E-8DD2-562C510B8939}"/>
                </a:ext>
              </a:extLst>
            </p:cNvPr>
            <p:cNvPicPr>
              <a:picLocks noChangeAspect="1"/>
            </p:cNvPicPr>
            <p:nvPr/>
          </p:nvPicPr>
          <p:blipFill rotWithShape="1">
            <a:blip r:embed="rId4"/>
            <a:srcRect l="30217" t="20752" r="27392"/>
            <a:stretch/>
          </p:blipFill>
          <p:spPr>
            <a:xfrm>
              <a:off x="331304" y="285128"/>
              <a:ext cx="5168348" cy="5233504"/>
            </a:xfrm>
            <a:prstGeom prst="rect">
              <a:avLst/>
            </a:prstGeom>
          </p:spPr>
        </p:pic>
        <p:sp>
          <p:nvSpPr>
            <p:cNvPr id="13" name="Rectangle: Rounded Corners 12">
              <a:extLst>
                <a:ext uri="{FF2B5EF4-FFF2-40B4-BE49-F238E27FC236}">
                  <a16:creationId xmlns:a16="http://schemas.microsoft.com/office/drawing/2014/main" id="{492529F2-9B90-4E79-B7DF-90A47315DB0B}"/>
                </a:ext>
              </a:extLst>
            </p:cNvPr>
            <p:cNvSpPr/>
            <p:nvPr/>
          </p:nvSpPr>
          <p:spPr>
            <a:xfrm>
              <a:off x="652062" y="3220651"/>
              <a:ext cx="3191067" cy="41669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1" name="Picture 20">
            <a:extLst>
              <a:ext uri="{FF2B5EF4-FFF2-40B4-BE49-F238E27FC236}">
                <a16:creationId xmlns:a16="http://schemas.microsoft.com/office/drawing/2014/main" id="{43FAB589-CA6C-4FB2-92A5-2C809AF4AC8A}"/>
              </a:ext>
            </a:extLst>
          </p:cNvPr>
          <p:cNvPicPr>
            <a:picLocks noChangeAspect="1"/>
          </p:cNvPicPr>
          <p:nvPr/>
        </p:nvPicPr>
        <p:blipFill rotWithShape="1">
          <a:blip r:embed="rId5"/>
          <a:srcRect l="33262" t="15597" r="32771" b="67670"/>
          <a:stretch/>
        </p:blipFill>
        <p:spPr>
          <a:xfrm>
            <a:off x="5825595" y="5559542"/>
            <a:ext cx="4141304" cy="1105043"/>
          </a:xfrm>
          <a:prstGeom prst="rect">
            <a:avLst/>
          </a:prstGeom>
        </p:spPr>
      </p:pic>
      <p:sp>
        <p:nvSpPr>
          <p:cNvPr id="22" name="Subtitle 2">
            <a:extLst>
              <a:ext uri="{FF2B5EF4-FFF2-40B4-BE49-F238E27FC236}">
                <a16:creationId xmlns:a16="http://schemas.microsoft.com/office/drawing/2014/main" id="{A4C6451C-514F-46E0-9967-A149CC00BB2C}"/>
              </a:ext>
            </a:extLst>
          </p:cNvPr>
          <p:cNvSpPr txBox="1">
            <a:spLocks/>
          </p:cNvSpPr>
          <p:nvPr/>
        </p:nvSpPr>
        <p:spPr>
          <a:xfrm>
            <a:off x="8222974" y="1564878"/>
            <a:ext cx="2948607" cy="679033"/>
          </a:xfrm>
          <a:prstGeom prst="rect">
            <a:avLst/>
          </a:prstGeom>
        </p:spPr>
        <p:txBody>
          <a:bodyPr vert="horz" lIns="91440" tIns="45720" rIns="91440" bIns="45720" rtlCol="0">
            <a:normAutofit fontScale="2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4488" indent="-344488" algn="l"/>
            <a:r>
              <a:rPr lang="en-US" sz="7200" dirty="0">
                <a:solidFill>
                  <a:srgbClr val="FF0000"/>
                </a:solidFill>
              </a:rPr>
              <a:t>2. 	On the next screen, select “PDF Documents” and click the arrow at right.</a:t>
            </a:r>
          </a:p>
        </p:txBody>
      </p:sp>
      <p:sp>
        <p:nvSpPr>
          <p:cNvPr id="23" name="Subtitle 2">
            <a:extLst>
              <a:ext uri="{FF2B5EF4-FFF2-40B4-BE49-F238E27FC236}">
                <a16:creationId xmlns:a16="http://schemas.microsoft.com/office/drawing/2014/main" id="{B1CB943D-77B4-483E-8170-A35511FEA370}"/>
              </a:ext>
            </a:extLst>
          </p:cNvPr>
          <p:cNvSpPr txBox="1">
            <a:spLocks/>
          </p:cNvSpPr>
          <p:nvPr/>
        </p:nvSpPr>
        <p:spPr>
          <a:xfrm>
            <a:off x="5670617" y="4695034"/>
            <a:ext cx="2948607" cy="679033"/>
          </a:xfrm>
          <a:prstGeom prst="rect">
            <a:avLst/>
          </a:prstGeom>
        </p:spPr>
        <p:txBody>
          <a:bodyPr vert="horz" lIns="91440" tIns="45720" rIns="91440" bIns="45720" rtlCol="0">
            <a:normAutofit fontScale="2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4488" indent="-344488" algn="l"/>
            <a:r>
              <a:rPr lang="en-US" sz="7200" dirty="0">
                <a:solidFill>
                  <a:srgbClr val="FF0000"/>
                </a:solidFill>
              </a:rPr>
              <a:t>3. 	On the next screen, toggle this On or off, to see which way works best for you.</a:t>
            </a:r>
          </a:p>
        </p:txBody>
      </p:sp>
      <p:cxnSp>
        <p:nvCxnSpPr>
          <p:cNvPr id="11" name="Straight Arrow Connector 10">
            <a:extLst>
              <a:ext uri="{FF2B5EF4-FFF2-40B4-BE49-F238E27FC236}">
                <a16:creationId xmlns:a16="http://schemas.microsoft.com/office/drawing/2014/main" id="{72047F48-AAA4-4969-92D4-156EE1AED2D7}"/>
              </a:ext>
            </a:extLst>
          </p:cNvPr>
          <p:cNvCxnSpPr>
            <a:cxnSpLocks/>
          </p:cNvCxnSpPr>
          <p:nvPr/>
        </p:nvCxnSpPr>
        <p:spPr>
          <a:xfrm flipH="1">
            <a:off x="4736702" y="609600"/>
            <a:ext cx="1445440" cy="28193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5204956F-1669-49AF-A46E-0CFBC8F43DC2}"/>
              </a:ext>
            </a:extLst>
          </p:cNvPr>
          <p:cNvCxnSpPr>
            <a:cxnSpLocks/>
          </p:cNvCxnSpPr>
          <p:nvPr/>
        </p:nvCxnSpPr>
        <p:spPr>
          <a:xfrm>
            <a:off x="6930887" y="5430087"/>
            <a:ext cx="2623930" cy="7095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AD4E4FE3-9E4D-437F-BE9A-F2FBA5D6AC76}"/>
              </a:ext>
            </a:extLst>
          </p:cNvPr>
          <p:cNvSpPr/>
          <p:nvPr/>
        </p:nvSpPr>
        <p:spPr>
          <a:xfrm>
            <a:off x="9311701" y="6291602"/>
            <a:ext cx="1495922" cy="402546"/>
          </a:xfrm>
          <a:prstGeom prst="rect">
            <a:avLst/>
          </a:prstGeom>
        </p:spPr>
        <p:txBody>
          <a:bodyPr wrap="none">
            <a:spAutoFit/>
          </a:bodyPr>
          <a:lstStyle/>
          <a:p>
            <a:pPr>
              <a:lnSpc>
                <a:spcPct val="120000"/>
              </a:lnSpc>
            </a:pPr>
            <a:r>
              <a:rPr lang="en-US" b="1" i="1" dirty="0">
                <a:solidFill>
                  <a:srgbClr val="0070C0"/>
                </a:solidFill>
              </a:rPr>
              <a:t>617-504-0577</a:t>
            </a:r>
          </a:p>
        </p:txBody>
      </p:sp>
    </p:spTree>
    <p:extLst>
      <p:ext uri="{BB962C8B-B14F-4D97-AF65-F5344CB8AC3E}">
        <p14:creationId xmlns:p14="http://schemas.microsoft.com/office/powerpoint/2010/main" val="4424011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379</TotalTime>
  <Words>502</Words>
  <Application>Microsoft Office PowerPoint</Application>
  <PresentationFormat>Widescreen</PresentationFormat>
  <Paragraphs>80</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Wingdings 3</vt:lpstr>
      <vt:lpstr>Office Theme</vt:lpstr>
      <vt:lpstr>What are the best programs to use when visiting HousingWorks.net?     See our recommendations on the next pages!   The easiest way to use this document is to just print it out. It will use very little paper and ink.  </vt:lpstr>
      <vt:lpstr>PDF software (used to open all the Housing Applications)  There are many free PDF programs, but we strongly recommend you always use Adobe acrobat Reader version 7 or later, to open all housing applications on HousingWorks.net.    There are two reasons for using Adobe PDF instead of any other PDF software.  1. Some other versions will change the layout of the text and make the applications print out in ugly or unusable ways. For instance, these other PDF programs may make the words larger, so that the application doesn’t print nicely, or takes extra pages.    2. We have built in some special scripts that save you time when you type, and these special scripts only work if you use adobe PDF. For instance, most housing applications ask you to type today’s date on almost every page: if you use Adobe PDF, the date will already be entered on every required page.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LaBella</dc:creator>
  <cp:lastModifiedBy>John LaBella</cp:lastModifiedBy>
  <cp:revision>9</cp:revision>
  <dcterms:created xsi:type="dcterms:W3CDTF">2019-05-04T13:18:10Z</dcterms:created>
  <dcterms:modified xsi:type="dcterms:W3CDTF">2019-05-26T19:01:23Z</dcterms:modified>
</cp:coreProperties>
</file>